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1" r:id="rId2"/>
    <p:sldId id="260" r:id="rId3"/>
    <p:sldId id="262" r:id="rId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69" autoAdjust="0"/>
  </p:normalViewPr>
  <p:slideViewPr>
    <p:cSldViewPr>
      <p:cViewPr>
        <p:scale>
          <a:sx n="84" d="100"/>
          <a:sy n="84" d="100"/>
        </p:scale>
        <p:origin x="-86" y="-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C1F55-CD6C-45A7-8B02-2546CF93F038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A9920-C0A6-4778-8984-1B46070DA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37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CA70B-B3A4-4FD3-87CA-80439DD3F956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26724-52AF-4E6E-8E2B-7D9346999A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228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723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24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2104692" y="1828800"/>
            <a:ext cx="10562892" cy="20528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200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0"/>
            <a:ext cx="2038350" cy="386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3638" y="0"/>
            <a:ext cx="2683812" cy="386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306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3152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828801"/>
            <a:ext cx="7772400" cy="72327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54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24222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27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68292"/>
            <a:ext cx="7772400" cy="53860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92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1"/>
            <a:ext cx="3810000" cy="25699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1"/>
            <a:ext cx="3810000" cy="25699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60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5379"/>
            <a:ext cx="4040188" cy="96949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2621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05379"/>
            <a:ext cx="4041775" cy="96949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22621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75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567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546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2914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462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98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7232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462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89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ridhPPTHeader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7315200" cy="1295400"/>
          </a:xfrm>
          <a:prstGeom prst="rect">
            <a:avLst/>
          </a:prstGeom>
          <a:solidFill>
            <a:srgbClr val="005A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3200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205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2286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338888"/>
            <a:ext cx="7772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lnSpc>
                <a:spcPct val="150000"/>
              </a:lnSpc>
              <a:buClr>
                <a:srgbClr val="828386"/>
              </a:buClr>
              <a:defRPr sz="1200" b="1">
                <a:latin typeface="+mn-lt"/>
                <a:cs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0" y="1371600"/>
            <a:ext cx="9144000" cy="228600"/>
          </a:xfrm>
          <a:prstGeom prst="rect">
            <a:avLst/>
          </a:prstGeom>
          <a:solidFill>
            <a:srgbClr val="C6E09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022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348343" y="304800"/>
            <a:ext cx="7315200" cy="1066800"/>
          </a:xfrm>
        </p:spPr>
        <p:txBody>
          <a:bodyPr/>
          <a:lstStyle/>
          <a:p>
            <a:r>
              <a:rPr lang="en-US" sz="2800" dirty="0">
                <a:latin typeface="+mn-lt"/>
              </a:rPr>
              <a:t>FDA Authority to Regulate Tobacco </a:t>
            </a:r>
            <a:r>
              <a:rPr lang="en-US" sz="2800" dirty="0" smtClean="0">
                <a:latin typeface="+mn-lt"/>
              </a:rPr>
              <a:t>Products - 2009 </a:t>
            </a:r>
            <a:r>
              <a:rPr lang="en-US" sz="2800" dirty="0">
                <a:latin typeface="+mn-lt"/>
              </a:rPr>
              <a:t>Tobacco Control Act</a:t>
            </a:r>
          </a:p>
        </p:txBody>
      </p:sp>
      <p:sp>
        <p:nvSpPr>
          <p:cNvPr id="2" name="Rectangle 1"/>
          <p:cNvSpPr/>
          <p:nvPr/>
        </p:nvSpPr>
        <p:spPr>
          <a:xfrm>
            <a:off x="838200" y="2442474"/>
            <a:ext cx="77724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sz="2000" dirty="0" smtClean="0"/>
              <a:t>- Regulate cigarettes and smokeless </a:t>
            </a:r>
            <a:r>
              <a:rPr lang="en-US" sz="2000" dirty="0"/>
              <a:t>t</a:t>
            </a:r>
            <a:r>
              <a:rPr lang="en-US" sz="2000" dirty="0" smtClean="0"/>
              <a:t>obacco </a:t>
            </a:r>
            <a:r>
              <a:rPr lang="en-US" sz="2000" dirty="0"/>
              <a:t>p</a:t>
            </a:r>
            <a:r>
              <a:rPr lang="en-US" sz="2000" dirty="0" smtClean="0"/>
              <a:t>roducts </a:t>
            </a:r>
          </a:p>
          <a:p>
            <a:r>
              <a:rPr lang="en-US" sz="2000" dirty="0" smtClean="0"/>
              <a:t>- Ban tobacco-brand </a:t>
            </a:r>
            <a:r>
              <a:rPr lang="en-US" sz="2000" dirty="0"/>
              <a:t>sponsorships of </a:t>
            </a:r>
            <a:r>
              <a:rPr lang="en-US" sz="2000" dirty="0" smtClean="0"/>
              <a:t>sports &amp; entertainment         </a:t>
            </a:r>
          </a:p>
          <a:p>
            <a:r>
              <a:rPr lang="en-US" sz="2000" dirty="0" smtClean="0"/>
              <a:t>- Ban </a:t>
            </a:r>
            <a:r>
              <a:rPr lang="en-US" sz="2000" dirty="0"/>
              <a:t>free </a:t>
            </a:r>
            <a:r>
              <a:rPr lang="en-US" sz="2000" dirty="0" smtClean="0"/>
              <a:t>giveaways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Preserved </a:t>
            </a:r>
            <a:r>
              <a:rPr lang="en-US" sz="2000" dirty="0"/>
              <a:t>state and local authority including tobacco taxes, </a:t>
            </a:r>
            <a:r>
              <a:rPr lang="en-US" sz="2000" dirty="0" smtClean="0"/>
              <a:t> smoke-free </a:t>
            </a:r>
            <a:r>
              <a:rPr lang="en-US" sz="2000" dirty="0"/>
              <a:t>workplace </a:t>
            </a:r>
            <a:r>
              <a:rPr lang="en-US" sz="2000" dirty="0" smtClean="0"/>
              <a:t>laws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States </a:t>
            </a:r>
            <a:r>
              <a:rPr lang="en-US" sz="2000" dirty="0"/>
              <a:t>can regulate </a:t>
            </a:r>
            <a:r>
              <a:rPr lang="en-US" sz="2000" dirty="0" smtClean="0"/>
              <a:t>manner</a:t>
            </a:r>
            <a:r>
              <a:rPr lang="en-US" sz="2000" dirty="0"/>
              <a:t>, time and place of tobacco sales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8288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Gives the U.S. Food and Drug Administration authority to regulate the manufacturing, marketing and sale of tobacco products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6997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\\fda.gov\WODC\CTP\Shared\OHCE\DIV OF REG COMMS\EDSS\Positioning\Photo and Icon Libraries\Icon Library\PNG\Red\E-cigarettes_R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5990" y="2410212"/>
            <a:ext cx="1357961" cy="127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\\fda.gov\WODC\CTP\Shared\OHCE\DIV OF REG COMMS\EDSS\Positioning\Photo and Icon Libraries\Icon Library\PNG\Red\hookahpipe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6250" y="2209651"/>
            <a:ext cx="968520" cy="142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6525416" y="3639125"/>
            <a:ext cx="1188954" cy="1473953"/>
            <a:chOff x="7698961" y="3020842"/>
            <a:chExt cx="1183499" cy="1588197"/>
          </a:xfrm>
        </p:grpSpPr>
        <p:pic>
          <p:nvPicPr>
            <p:cNvPr id="7" name="Picture 4" descr="\\fda.gov\WODC\CTP\Shared\OHCE\DIV OF REG COMMS\EDSS\Positioning\Photo and Icon Libraries\Icon Library\PNG\Red\cigar_RED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8961" y="3020842"/>
              <a:ext cx="914321" cy="12896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9" descr="\\fda.gov\WODC\CTP\Shared\OHCE\DIV OF REG COMMS\EDSS\Positioning\Photo and Icon Libraries\Icon Library\PNG\Red\PremuimCigar_RED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0085" y="3237389"/>
              <a:ext cx="892375" cy="1371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8" descr="\\fda.gov\WODC\CTP\Shared\OHCE\DIV OF REG COMMS\EDSS\Positioning\Photo and Icon Libraries\Icon Library\PNG\Red\PipeTobacco_RED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1572" y="5175972"/>
            <a:ext cx="1114105" cy="803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\\fda.gov\WODC\CTP\Shared\OHCE\DIV OF REG COMMS\EDSS\Positioning\Photo and Icon Libraries\Icon Library\PNG\Red\Dissolvables_RED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688" y="5056704"/>
            <a:ext cx="1006184" cy="104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07881" y="304800"/>
            <a:ext cx="6861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b="1" dirty="0" smtClean="0">
                <a:solidFill>
                  <a:schemeClr val="bg1"/>
                </a:solidFill>
              </a:rPr>
              <a:t>2016 Final Deeming Rule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199" y="1745516"/>
            <a:ext cx="539437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 smtClean="0"/>
              <a:t>Deeming Goals: </a:t>
            </a:r>
          </a:p>
          <a:p>
            <a:endParaRPr lang="en-US" sz="2000" dirty="0"/>
          </a:p>
          <a:p>
            <a:r>
              <a:rPr lang="en-US" sz="2000" dirty="0" smtClean="0"/>
              <a:t>-Regulate ALL tobacco products</a:t>
            </a:r>
          </a:p>
          <a:p>
            <a:r>
              <a:rPr lang="en-US" sz="2000" dirty="0"/>
              <a:t>-</a:t>
            </a:r>
            <a:r>
              <a:rPr lang="en-US" sz="2000" dirty="0" smtClean="0"/>
              <a:t>Keep ALL tobacco products away from youth</a:t>
            </a:r>
            <a:endParaRPr lang="en-US" sz="2000" dirty="0"/>
          </a:p>
          <a:p>
            <a:r>
              <a:rPr lang="en-US" sz="2000" dirty="0" smtClean="0"/>
              <a:t>-Better </a:t>
            </a:r>
            <a:r>
              <a:rPr lang="en-US" sz="2000" dirty="0"/>
              <a:t>understand </a:t>
            </a:r>
            <a:r>
              <a:rPr lang="en-US" sz="2000" dirty="0" smtClean="0"/>
              <a:t>health risks </a:t>
            </a:r>
            <a:endParaRPr lang="en-US" sz="2000" dirty="0"/>
          </a:p>
          <a:p>
            <a:r>
              <a:rPr lang="en-US" sz="2000" dirty="0" smtClean="0"/>
              <a:t>-Prohibit </a:t>
            </a:r>
            <a:r>
              <a:rPr lang="en-US" sz="2000" dirty="0"/>
              <a:t>false advertising and </a:t>
            </a:r>
            <a:r>
              <a:rPr lang="en-US" sz="2000" dirty="0" smtClean="0"/>
              <a:t>claims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619154" y="3898699"/>
            <a:ext cx="52324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Products on the market after February 15, 2007 – must meet public health standards. In the meantime they can continue to sell products for up to 2 years plus another year of review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Must disclose ingredients and risks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New health warning requirements (2018)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4796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2371" y="1905000"/>
            <a:ext cx="67056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E-cigarettes are not approved by FDA to help people quit smoking. However, FDA has approved the following seven medicines as safe and effective to help smokers quit: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5 types nicotine </a:t>
            </a:r>
            <a:r>
              <a:rPr lang="en-US" sz="2000" dirty="0"/>
              <a:t>replacement therapy </a:t>
            </a:r>
            <a:r>
              <a:rPr lang="en-US" sz="2000" dirty="0" smtClean="0"/>
              <a:t> </a:t>
            </a:r>
            <a:endParaRPr lang="en-US" sz="2000" dirty="0"/>
          </a:p>
          <a:p>
            <a:pPr lvl="0"/>
            <a:r>
              <a:rPr lang="en-US" sz="2000" dirty="0"/>
              <a:t>	</a:t>
            </a:r>
            <a:r>
              <a:rPr lang="en-US" sz="2000" dirty="0" smtClean="0"/>
              <a:t>Patch*		          2 non-nicotine </a:t>
            </a:r>
            <a:r>
              <a:rPr lang="en-US" sz="2000" dirty="0"/>
              <a:t>medications </a:t>
            </a:r>
          </a:p>
          <a:p>
            <a:pPr lvl="1"/>
            <a:r>
              <a:rPr lang="en-US" sz="2000" dirty="0" smtClean="0"/>
              <a:t>	Gum*			Bupropion (Wellbutrin)</a:t>
            </a:r>
          </a:p>
          <a:p>
            <a:pPr lvl="1"/>
            <a:r>
              <a:rPr lang="en-US" sz="2000" dirty="0" smtClean="0"/>
              <a:t>	Lozenge*		</a:t>
            </a:r>
            <a:r>
              <a:rPr lang="en-US" sz="2000" dirty="0" err="1" smtClean="0"/>
              <a:t>Varenicline</a:t>
            </a:r>
            <a:r>
              <a:rPr lang="en-US" sz="2000" dirty="0" smtClean="0"/>
              <a:t> (Chantix)</a:t>
            </a:r>
          </a:p>
          <a:p>
            <a:pPr lvl="1"/>
            <a:r>
              <a:rPr lang="en-US" sz="2000" dirty="0" smtClean="0"/>
              <a:t>	Nasal spray</a:t>
            </a:r>
            <a:br>
              <a:rPr lang="en-US" sz="2000" dirty="0" smtClean="0"/>
            </a:br>
            <a:r>
              <a:rPr lang="en-US" sz="2000" dirty="0" smtClean="0"/>
              <a:t>	Inhaler 		</a:t>
            </a:r>
          </a:p>
          <a:p>
            <a:pPr lvl="1"/>
            <a:r>
              <a:rPr lang="en-US" i="1" dirty="0" smtClean="0"/>
              <a:t>      *</a:t>
            </a:r>
            <a:r>
              <a:rPr lang="en-US" i="1" dirty="0"/>
              <a:t>Available without a </a:t>
            </a:r>
            <a:r>
              <a:rPr lang="en-US" i="1" dirty="0" smtClean="0"/>
              <a:t>prescription</a:t>
            </a:r>
            <a:endParaRPr lang="en-US" sz="2000" i="1" dirty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Help </a:t>
            </a:r>
            <a:r>
              <a:rPr lang="en-US" sz="2000" dirty="0"/>
              <a:t>is </a:t>
            </a:r>
            <a:r>
              <a:rPr lang="en-US" sz="2000" dirty="0" smtClean="0"/>
              <a:t>available:1-800-QUIT-NOW (1-800-784-8669</a:t>
            </a:r>
            <a:r>
              <a:rPr lang="en-US" sz="2000" dirty="0"/>
              <a:t>) </a:t>
            </a:r>
          </a:p>
        </p:txBody>
      </p:sp>
      <p:sp>
        <p:nvSpPr>
          <p:cNvPr id="4" name="AutoShape 2" descr="Centers for Disease Control and Prevention. CDC twenty four seven. Saving Lives, Protecting Peop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050" name="Picture 2" descr="https://tse2.mm.bing.net/th?id=OIP.M632e3a80b1d92a8684e9ef090cc55d38o0&amp;pid=15.1&amp;P=0&amp;w=211&amp;h=1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" y="58736"/>
            <a:ext cx="1645920" cy="124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81200" y="401989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Smoking Cessation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93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188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FDA Authority to Regulate Tobacco Products - 2009 Tobacco Control Act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geri guardino</dc:creator>
  <cp:lastModifiedBy>Jennifer Wall</cp:lastModifiedBy>
  <cp:revision>11</cp:revision>
  <cp:lastPrinted>2016-11-14T16:10:48Z</cp:lastPrinted>
  <dcterms:created xsi:type="dcterms:W3CDTF">2016-11-11T13:56:10Z</dcterms:created>
  <dcterms:modified xsi:type="dcterms:W3CDTF">2016-11-14T22:27:59Z</dcterms:modified>
</cp:coreProperties>
</file>