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6"/>
  </p:handoutMasterIdLst>
  <p:sldIdLst>
    <p:sldId id="256" r:id="rId2"/>
    <p:sldId id="259" r:id="rId3"/>
    <p:sldId id="281" r:id="rId4"/>
    <p:sldId id="294" r:id="rId5"/>
    <p:sldId id="261" r:id="rId6"/>
    <p:sldId id="258" r:id="rId7"/>
    <p:sldId id="285" r:id="rId8"/>
    <p:sldId id="292" r:id="rId9"/>
    <p:sldId id="280" r:id="rId10"/>
    <p:sldId id="257" r:id="rId11"/>
    <p:sldId id="260" r:id="rId12"/>
    <p:sldId id="283" r:id="rId13"/>
    <p:sldId id="263" r:id="rId14"/>
    <p:sldId id="262" r:id="rId15"/>
    <p:sldId id="290" r:id="rId16"/>
    <p:sldId id="296" r:id="rId17"/>
    <p:sldId id="264" r:id="rId18"/>
    <p:sldId id="265" r:id="rId19"/>
    <p:sldId id="275" r:id="rId20"/>
    <p:sldId id="274" r:id="rId21"/>
    <p:sldId id="266" r:id="rId22"/>
    <p:sldId id="276" r:id="rId23"/>
    <p:sldId id="277" r:id="rId24"/>
    <p:sldId id="278" r:id="rId25"/>
    <p:sldId id="279" r:id="rId26"/>
    <p:sldId id="293" r:id="rId27"/>
    <p:sldId id="267" r:id="rId28"/>
    <p:sldId id="271" r:id="rId29"/>
    <p:sldId id="268" r:id="rId30"/>
    <p:sldId id="284" r:id="rId31"/>
    <p:sldId id="270" r:id="rId32"/>
    <p:sldId id="273" r:id="rId33"/>
    <p:sldId id="291" r:id="rId34"/>
    <p:sldId id="269" r:id="rId35"/>
  </p:sldIdLst>
  <p:sldSz cx="12192000" cy="6858000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36" d="100"/>
          <a:sy n="36" d="100"/>
        </p:scale>
        <p:origin x="-1157" y="-10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F7010FE8-2A7A-48DB-874D-42A18847EDCC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938F8317-E969-44FA-B6F0-3D8021C39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31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net.com/e-cigarettes_vs_cigarettes/article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Electronic Nicotine Delivery Systems and Vaping Marijuana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Heidi Driscoll, Coordinator, South Kingstown Partnership for Prevention</a:t>
            </a:r>
          </a:p>
          <a:p>
            <a:r>
              <a:rPr lang="en-US" b="1" dirty="0" smtClean="0"/>
              <a:t>David Neill, Investigator, United States Attorney’s Office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33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igh school tobacco use by typ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" y="600075"/>
            <a:ext cx="10365091" cy="54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06" y="702398"/>
            <a:ext cx="5309236" cy="561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31255" y="2052085"/>
            <a:ext cx="5196796" cy="16427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600" dirty="0"/>
              <a:t> </a:t>
            </a:r>
            <a:r>
              <a:rPr lang="en-US" sz="6600" dirty="0" smtClean="0"/>
              <a:t>                  </a:t>
            </a:r>
            <a:r>
              <a:rPr lang="en-US" sz="11200" b="1" dirty="0" smtClean="0">
                <a:solidFill>
                  <a:schemeClr val="bg1"/>
                </a:solidFill>
              </a:rPr>
              <a:t>E-Cigs </a:t>
            </a:r>
          </a:p>
          <a:p>
            <a:pPr marL="0" indent="0">
              <a:buNone/>
            </a:pPr>
            <a:r>
              <a:rPr lang="en-US" sz="11200" b="1" dirty="0">
                <a:solidFill>
                  <a:schemeClr val="bg1"/>
                </a:solidFill>
              </a:rPr>
              <a:t> </a:t>
            </a:r>
            <a:r>
              <a:rPr lang="en-US" sz="11200" b="1" dirty="0" smtClean="0">
                <a:solidFill>
                  <a:schemeClr val="bg1"/>
                </a:solidFill>
              </a:rPr>
              <a:t>    have arrived in </a:t>
            </a:r>
          </a:p>
          <a:p>
            <a:pPr marL="0" indent="0">
              <a:buNone/>
            </a:pPr>
            <a:r>
              <a:rPr lang="en-US" sz="11200" b="1" dirty="0" smtClean="0">
                <a:solidFill>
                  <a:schemeClr val="bg1"/>
                </a:solidFill>
              </a:rPr>
              <a:t>the life of the American </a:t>
            </a:r>
          </a:p>
          <a:p>
            <a:pPr marL="0" indent="0">
              <a:buNone/>
            </a:pPr>
            <a:r>
              <a:rPr lang="en-US" sz="11200" b="1" dirty="0" smtClean="0">
                <a:solidFill>
                  <a:schemeClr val="bg1"/>
                </a:solidFill>
              </a:rPr>
              <a:t>             Teen</a:t>
            </a:r>
          </a:p>
          <a:p>
            <a:pPr marL="0" indent="0">
              <a:buNone/>
            </a:pPr>
            <a:endParaRPr lang="en-US" sz="11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1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                          The Road to Wellness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</a:rPr>
              <a:t>                                   CADCA 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 Island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 THE SALE OF CIGARETTES, TOBACCO AND ELECTRONIC NICOTINE-DELIVERY SYSTEM PRODUCTS TO PERSONS UNDER THE AGE OF 18 IS AGAINST RHODE ISLAND LAW (§ 11-9-13.8(1), Rhode Island Statutes) PHOTO ID FOR PROOF OF AGE IS REQUIRED FOR PURCHASE.</a:t>
            </a:r>
          </a:p>
        </p:txBody>
      </p:sp>
    </p:spTree>
    <p:extLst>
      <p:ext uri="{BB962C8B-B14F-4D97-AF65-F5344CB8AC3E}">
        <p14:creationId xmlns:p14="http://schemas.microsoft.com/office/powerpoint/2010/main" val="14904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E-Cig 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in 2003 in Beijing, China by a pharmacist named Hon </a:t>
            </a:r>
            <a:r>
              <a:rPr lang="en-US" dirty="0" err="1" smtClean="0"/>
              <a:t>Lik</a:t>
            </a:r>
            <a:endParaRPr lang="en-US" dirty="0" smtClean="0"/>
          </a:p>
          <a:p>
            <a:r>
              <a:rPr lang="en-US" dirty="0" smtClean="0"/>
              <a:t>2006-2007 Introduced in US</a:t>
            </a:r>
          </a:p>
          <a:p>
            <a:r>
              <a:rPr lang="en-US" dirty="0" smtClean="0"/>
              <a:t>2009 The Electronic Cigarette Association (ECA) is formed</a:t>
            </a:r>
          </a:p>
          <a:p>
            <a:r>
              <a:rPr lang="en-US" dirty="0" smtClean="0"/>
              <a:t>2010 AMA urges FDA to regulate as a drug delivery device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95402" y="881148"/>
            <a:ext cx="9601196" cy="43392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THEY-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A nicotine delivery device that produces</a:t>
            </a:r>
            <a:br>
              <a:rPr lang="en-US" sz="4000" dirty="0" smtClean="0"/>
            </a:br>
            <a:r>
              <a:rPr lang="en-US" sz="4000" dirty="0" smtClean="0"/>
              <a:t>Inhalable</a:t>
            </a:r>
            <a:br>
              <a:rPr lang="en-US" sz="4000" dirty="0" smtClean="0"/>
            </a:br>
            <a:r>
              <a:rPr lang="en-US" sz="4000" dirty="0" smtClean="0"/>
              <a:t>Flavored </a:t>
            </a:r>
            <a:br>
              <a:rPr lang="en-US" sz="4000" dirty="0" smtClean="0"/>
            </a:br>
            <a:r>
              <a:rPr lang="en-US" sz="4000" u="sng" dirty="0" smtClean="0"/>
              <a:t>SMOKE-LIKE vapor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64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Nicotine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8273"/>
            <a:ext cx="9601196" cy="37479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Highly addictive</a:t>
            </a:r>
          </a:p>
          <a:p>
            <a:r>
              <a:rPr lang="en-US" dirty="0" smtClean="0"/>
              <a:t>Toxic to </a:t>
            </a:r>
            <a:r>
              <a:rPr lang="en-US" dirty="0" err="1" smtClean="0"/>
              <a:t>developling</a:t>
            </a:r>
            <a:r>
              <a:rPr lang="en-US" dirty="0" smtClean="0"/>
              <a:t> fetuses and impairs brain and lung development</a:t>
            </a:r>
          </a:p>
          <a:p>
            <a:r>
              <a:rPr lang="en-US" dirty="0" smtClean="0"/>
              <a:t>Because the adolescent brain is still developing, nicotine use during </a:t>
            </a:r>
            <a:r>
              <a:rPr lang="en-US" dirty="0" err="1" smtClean="0"/>
              <a:t>adolelscence</a:t>
            </a:r>
            <a:r>
              <a:rPr lang="en-US" dirty="0" smtClean="0"/>
              <a:t> can disrupt the formation of brain circuits that control attention, learning, and susceptibility to addiction</a:t>
            </a:r>
          </a:p>
          <a:p>
            <a:r>
              <a:rPr lang="en-US" dirty="0" smtClean="0"/>
              <a:t>Poisonings have resulted from users and non-users due to ingestion of nicotine liquid, absorption through skin and inhalation</a:t>
            </a:r>
          </a:p>
          <a:p>
            <a:r>
              <a:rPr lang="en-US" dirty="0" smtClean="0"/>
              <a:t>Poison control calls from e-cigarette exposure  increased from 1 per </a:t>
            </a:r>
            <a:r>
              <a:rPr lang="en-US" dirty="0" err="1" smtClean="0"/>
              <a:t>monthin</a:t>
            </a:r>
            <a:r>
              <a:rPr lang="en-US" dirty="0" smtClean="0"/>
              <a:t> Sept 2010 to 215 per month in Feb 2014 and over half of those calls where regarding children under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                 POPCORN LUNG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97" y="745384"/>
            <a:ext cx="3631019" cy="5507964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1" dirty="0"/>
              <a:t>It is not only microwave popcorn that contains dangerous chemical flavorings such as diacetyl. A study published in 2015 in the journal Environmental Health Perspectives showed that harmful chemicals associated with "popcorn lung" are present in many types of flavored </a:t>
            </a:r>
            <a:r>
              <a:rPr lang="en-US" sz="1600" b="1" u="sng" dirty="0">
                <a:hlinkClick r:id="rId3"/>
              </a:rPr>
              <a:t>e-cigarettes</a:t>
            </a:r>
            <a:r>
              <a:rPr lang="en-US" sz="1600" b="1" dirty="0"/>
              <a:t>, particularly those with flavors like fruit and candy that may appeal to young smokers. Of the 51 flavored e-cigarettes tested, flavoring chemicals were found in 47 and diacetyl specifically in 39 samples. This suggests a potentially dangerous level of exposure via e-cigarettes to chemicals that can cause severe lung damage.</a:t>
            </a:r>
          </a:p>
        </p:txBody>
      </p:sp>
    </p:spTree>
    <p:extLst>
      <p:ext uri="{BB962C8B-B14F-4D97-AF65-F5344CB8AC3E}">
        <p14:creationId xmlns:p14="http://schemas.microsoft.com/office/powerpoint/2010/main" val="344307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Electronic Cigarettes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Vaporizers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Heat-Not-Burn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E-cigs</a:t>
            </a:r>
            <a:br>
              <a:rPr lang="en-US" dirty="0" smtClean="0"/>
            </a:br>
            <a:r>
              <a:rPr lang="en-US" sz="3100" dirty="0" smtClean="0"/>
              <a:t>(Battery-powered devices made to mimic the size and weight of combustible cigarettes)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Disposable (200-1800 puffs)</a:t>
            </a:r>
          </a:p>
          <a:p>
            <a:r>
              <a:rPr lang="en-US" dirty="0" smtClean="0"/>
              <a:t>Rechargeable (wall, car and USB)</a:t>
            </a:r>
          </a:p>
          <a:p>
            <a:r>
              <a:rPr lang="en-US" dirty="0" smtClean="0"/>
              <a:t>Flavored Cartridges</a:t>
            </a:r>
            <a:endParaRPr lang="en-US" dirty="0"/>
          </a:p>
          <a:p>
            <a:r>
              <a:rPr lang="en-US" dirty="0" smtClean="0"/>
              <a:t>E-cigar/E-Hookah/E-Shisha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1963469"/>
            <a:ext cx="4017645" cy="42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42" y="698796"/>
            <a:ext cx="7382110" cy="550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9" y="904947"/>
            <a:ext cx="3723132" cy="47009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295399" y="2147777"/>
            <a:ext cx="6241816" cy="2936455"/>
          </a:xfrm>
        </p:spPr>
        <p:txBody>
          <a:bodyPr>
            <a:noAutofit/>
          </a:bodyPr>
          <a:lstStyle/>
          <a:p>
            <a:r>
              <a:rPr lang="en-US" sz="4000" dirty="0" smtClean="0"/>
              <a:t>Electronic Cigarette use among young people has officially surpassed traditional cigarette use!</a:t>
            </a:r>
          </a:p>
          <a:p>
            <a:r>
              <a:rPr lang="en-US" sz="1600" dirty="0" smtClean="0"/>
              <a:t>CDC 2011-2014 National Youth Tobacco Surveys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80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88" y="659219"/>
            <a:ext cx="5784112" cy="545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Vaporizers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/>
              <a:t>(Larger devices with higher-powered batteries that vaporize nicotine through an open or closed tank system)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E-liquids- Used in Vaporizers, solution that contains varying levels of nicotine</a:t>
            </a:r>
          </a:p>
          <a:p>
            <a:r>
              <a:rPr lang="en-US" dirty="0" smtClean="0"/>
              <a:t>Mods- Large scale cylindrical or box shaped vaporizers housing extremely large batteries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0" y="116070"/>
            <a:ext cx="6614853" cy="4971609"/>
          </a:xfrm>
          <a:prstGeom prst="rect">
            <a:avLst/>
          </a:prstGeom>
        </p:spPr>
      </p:pic>
      <p:pic>
        <p:nvPicPr>
          <p:cNvPr id="1032" name="Picture 8" descr="http://cdn1.bigcommerce.com/server4200/iwfyw/products/211/images/670/DD_Flavors_600x380__19635.1424469136.1280.1280.jpg?c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42" y="3238500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azy E-Cigarette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10" y="622005"/>
            <a:ext cx="8070109" cy="551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zy E-Cigarette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78" y="831001"/>
            <a:ext cx="3305325" cy="529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razy E-Cigarettes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23" y="1257226"/>
            <a:ext cx="52387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7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razy E-Cigarettes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50" y="844516"/>
            <a:ext cx="2601848" cy="498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razy E-Cigarette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19" y="799343"/>
            <a:ext cx="4574074" cy="50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3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65" y="216815"/>
            <a:ext cx="5751197" cy="641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1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Heat-Not-Burn</a:t>
            </a:r>
            <a:br>
              <a:rPr lang="en-US" dirty="0" smtClean="0"/>
            </a:br>
            <a:r>
              <a:rPr lang="en-US" sz="3100" dirty="0" smtClean="0"/>
              <a:t>( Products that heat actual tobacco vs liquid nicotine)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 Vaporizers- Devices that let consumers vaporize their own tobacco or other plant product</a:t>
            </a:r>
          </a:p>
          <a:p>
            <a:r>
              <a:rPr lang="en-US" dirty="0" smtClean="0"/>
              <a:t>Pods- Similar to e-cigs but with actual tobacco instead of liquid nicotine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ts1.mm.bing.net/th?id=JN.AjoSqXdZ9X0Y9cVpr9C0kg&amp;pid=15.1&amp;H=114&amp;W=16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50" y="2112613"/>
            <a:ext cx="5187465" cy="36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1.mm.bing.net/th?id=JN.X2V1fFgO8FFSdOnqiZ5GFQ&amp;pid=15.1&amp;H=160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82" y="1908546"/>
            <a:ext cx="4822437" cy="410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3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Cheap</a:t>
            </a:r>
          </a:p>
          <a:p>
            <a:r>
              <a:rPr lang="en-US" sz="3200" dirty="0" smtClean="0"/>
              <a:t>Highly available</a:t>
            </a:r>
          </a:p>
          <a:p>
            <a:r>
              <a:rPr lang="en-US" sz="3200" dirty="0" smtClean="0"/>
              <a:t>Youth-appealing flavors, colors and designs</a:t>
            </a:r>
          </a:p>
          <a:p>
            <a:r>
              <a:rPr lang="en-US" sz="3200" dirty="0" smtClean="0"/>
              <a:t>Products made to conceal use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55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2524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>
                <a:latin typeface="AR DARLING" panose="02000000000000000000" pitchFamily="2" charset="0"/>
              </a:rPr>
              <a:t>1 in 7 </a:t>
            </a:r>
            <a:br>
              <a:rPr lang="en-US" sz="4400" dirty="0" smtClean="0">
                <a:latin typeface="AR DARLING" panose="02000000000000000000" pitchFamily="2" charset="0"/>
              </a:rPr>
            </a:br>
            <a:r>
              <a:rPr lang="en-US" sz="4400" dirty="0" smtClean="0"/>
              <a:t>high school students have tried </a:t>
            </a:r>
            <a:br>
              <a:rPr lang="en-US" sz="4400" dirty="0" smtClean="0"/>
            </a:br>
            <a:r>
              <a:rPr lang="en-US" sz="4400" dirty="0" smtClean="0">
                <a:latin typeface="Goudy Stout" panose="0202090407030B020401" pitchFamily="18" charset="0"/>
              </a:rPr>
              <a:t>“VAPING”</a:t>
            </a:r>
            <a:br>
              <a:rPr lang="en-US" sz="4400" dirty="0" smtClean="0">
                <a:latin typeface="Goudy Stout" panose="0202090407030B020401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r="187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Yale University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Choose the</a:t>
            </a:r>
            <a:br>
              <a:rPr lang="en-US" dirty="0" smtClean="0"/>
            </a:br>
            <a:r>
              <a:rPr lang="en-US" dirty="0" smtClean="0"/>
              <a:t>Albuterol Inhaler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780098"/>
            <a:ext cx="4547122" cy="5196973"/>
          </a:xfrm>
        </p:spPr>
      </p:pic>
    </p:spTree>
    <p:extLst>
      <p:ext uri="{BB962C8B-B14F-4D97-AF65-F5344CB8AC3E}">
        <p14:creationId xmlns:p14="http://schemas.microsoft.com/office/powerpoint/2010/main" val="5515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2375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http://www.weedist.com/wp-content/uploads/2012/09/Puffit-Vaporizer-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41" y="2631891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3.mm.bing.net/th?id=JN.aVmdWjC9AAfzfeMDQY%2fehg&amp;pid=15.1&amp;H=160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6" y="982133"/>
            <a:ext cx="4830370" cy="47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stantstrains.com/vaporizers/images/i-olite-pocket-vaporizer-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16" y="684735"/>
            <a:ext cx="5793487" cy="54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121736"/>
            <a:ext cx="3718455" cy="15948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u="sng" dirty="0" smtClean="0"/>
              <a:t>FIVE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Signs your Child is Vaping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673" y="971550"/>
            <a:ext cx="5469466" cy="521864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The scent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“Pens” that aren’t pens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Copious sipping </a:t>
            </a:r>
            <a:r>
              <a:rPr lang="en-US" sz="4000" smtClean="0"/>
              <a:t>of Liquids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Nose Bleeds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Passing on Caffeine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77" y="2287682"/>
            <a:ext cx="1863045" cy="35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74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Electronic Cigarettes Market Growth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/>
              <a:t>         From $500 Million in 2012, to $1.7 Billion in 2013.</a:t>
            </a:r>
          </a:p>
          <a:p>
            <a:pPr lvl="0" fontAlgn="base"/>
            <a:r>
              <a:rPr lang="en-US" dirty="0"/>
              <a:t>        Wells Fargo - sales will surpass conventional cigarettes in ten years.</a:t>
            </a:r>
          </a:p>
        </p:txBody>
      </p:sp>
    </p:spTree>
    <p:extLst>
      <p:ext uri="{BB962C8B-B14F-4D97-AF65-F5344CB8AC3E}">
        <p14:creationId xmlns:p14="http://schemas.microsoft.com/office/powerpoint/2010/main" val="42783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6" y="-1"/>
            <a:ext cx="10327927" cy="6794205"/>
          </a:xfrm>
        </p:spPr>
      </p:pic>
    </p:spTree>
    <p:extLst>
      <p:ext uri="{BB962C8B-B14F-4D97-AF65-F5344CB8AC3E}">
        <p14:creationId xmlns:p14="http://schemas.microsoft.com/office/powerpoint/2010/main" val="279022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High School </a:t>
            </a:r>
            <a:br>
              <a:rPr lang="en-US" sz="4000" b="1" dirty="0" smtClean="0"/>
            </a:br>
            <a:r>
              <a:rPr lang="en-US" sz="4000" b="1" dirty="0" smtClean="0"/>
              <a:t>30 Day Use </a:t>
            </a:r>
            <a:br>
              <a:rPr lang="en-US" sz="4000" b="1" dirty="0" smtClean="0"/>
            </a:br>
            <a:r>
              <a:rPr lang="en-US" sz="4000" b="1" dirty="0" smtClean="0"/>
              <a:t>of E-Cigarettes</a:t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295399" y="3025833"/>
            <a:ext cx="6375992" cy="2750853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2011 - 1.5%</a:t>
            </a:r>
          </a:p>
          <a:p>
            <a:r>
              <a:rPr lang="en-US" sz="16000" dirty="0" smtClean="0"/>
              <a:t>2013- 4.5%</a:t>
            </a:r>
          </a:p>
          <a:p>
            <a:r>
              <a:rPr lang="en-US" sz="28800" dirty="0" smtClean="0"/>
              <a:t> 2014 - 13.4%</a:t>
            </a:r>
          </a:p>
          <a:p>
            <a:r>
              <a:rPr lang="en-US" sz="8000" dirty="0" smtClean="0"/>
              <a:t>CDC Office of Smoking and Health, July 2015</a:t>
            </a:r>
          </a:p>
          <a:p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15" y="1079227"/>
            <a:ext cx="3869055" cy="45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37954"/>
            <a:ext cx="9609665" cy="21052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Middle Schoolers- 30 Day Use</a:t>
            </a:r>
            <a:br>
              <a:rPr lang="en-US" dirty="0" smtClean="0"/>
            </a:br>
            <a:r>
              <a:rPr lang="en-US" sz="2200" dirty="0" smtClean="0"/>
              <a:t>0.6% in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1.1% in 2013</a:t>
            </a:r>
            <a:br>
              <a:rPr lang="en-US" sz="3600" dirty="0" smtClean="0"/>
            </a:br>
            <a:r>
              <a:rPr lang="en-US" dirty="0" smtClean="0"/>
              <a:t> </a:t>
            </a:r>
            <a:r>
              <a:rPr lang="en-US" b="1" dirty="0" smtClean="0"/>
              <a:t>3.9 % in 2014</a:t>
            </a:r>
            <a:endParaRPr lang="en-US" b="1" dirty="0"/>
          </a:p>
        </p:txBody>
      </p:sp>
      <p:pic>
        <p:nvPicPr>
          <p:cNvPr id="2050" name="Picture 2" descr="ECIGARET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705100"/>
            <a:ext cx="7239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1" b="23371"/>
          <a:stretch/>
        </p:blipFill>
        <p:spPr>
          <a:xfrm>
            <a:off x="2931276" y="645795"/>
            <a:ext cx="6705875" cy="1753140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Nearly 2.5 Million U.S. middle and </a:t>
            </a:r>
            <a:r>
              <a:rPr lang="en-US" sz="4000" b="1" dirty="0">
                <a:solidFill>
                  <a:srgbClr val="FF0000"/>
                </a:solidFill>
              </a:rPr>
              <a:t>h</a:t>
            </a:r>
            <a:r>
              <a:rPr lang="en-US" sz="4000" b="1" dirty="0" smtClean="0">
                <a:solidFill>
                  <a:srgbClr val="FF0000"/>
                </a:solidFill>
              </a:rPr>
              <a:t>igh school students  were past 30 day      e-cigarette users in 2014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rgbClr val="FF0000"/>
                </a:solidFill>
              </a:rPr>
              <a:t>(CDC Office on Smoking and Health, July 2015: )</a:t>
            </a: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More than 263,000 middle and high school students who had never smoked cigarettes had tried e-cigs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5980" y="4866087"/>
            <a:ext cx="2924660" cy="13038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NIDA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700" dirty="0" smtClean="0"/>
              <a:t>March 2016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05" y="639763"/>
            <a:ext cx="5464175" cy="5570537"/>
          </a:xfrm>
        </p:spPr>
      </p:pic>
    </p:spTree>
    <p:extLst>
      <p:ext uri="{BB962C8B-B14F-4D97-AF65-F5344CB8AC3E}">
        <p14:creationId xmlns:p14="http://schemas.microsoft.com/office/powerpoint/2010/main" val="418840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3" y="1123447"/>
            <a:ext cx="5675407" cy="5261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8" y="856934"/>
            <a:ext cx="8153021" cy="972374"/>
          </a:xfrm>
        </p:spPr>
        <p:txBody>
          <a:bodyPr>
            <a:normAutofit fontScale="90000"/>
          </a:bodyPr>
          <a:lstStyle/>
          <a:p>
            <a:r>
              <a:rPr lang="en-US" sz="4400" b="1" u="sng" dirty="0" smtClean="0"/>
              <a:t>PREVENTION WORKS!!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389" y="2093479"/>
            <a:ext cx="3828809" cy="3321575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Tobacco Use is at</a:t>
            </a:r>
            <a:r>
              <a:rPr lang="en-US" sz="12800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 </a:t>
            </a:r>
            <a:r>
              <a:rPr lang="en-US" sz="12800" b="1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its lowest rate </a:t>
            </a:r>
          </a:p>
          <a:p>
            <a:r>
              <a:rPr lang="en-US" sz="12800" b="1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(among 12-17)</a:t>
            </a:r>
          </a:p>
          <a:p>
            <a:r>
              <a:rPr lang="en-US" sz="12800" b="1" u="sng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In 2 DECADES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7200" dirty="0"/>
              <a:t>2015 Monitoring the Future Survey </a:t>
            </a:r>
            <a:br>
              <a:rPr lang="en-US" sz="7200" dirty="0"/>
            </a:br>
            <a:r>
              <a:rPr lang="en-US" sz="7200" dirty="0"/>
              <a:t>(funded by NIDA)</a:t>
            </a:r>
          </a:p>
        </p:txBody>
      </p:sp>
    </p:spTree>
    <p:extLst>
      <p:ext uri="{BB962C8B-B14F-4D97-AF65-F5344CB8AC3E}">
        <p14:creationId xmlns:p14="http://schemas.microsoft.com/office/powerpoint/2010/main" val="29251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798</TotalTime>
  <Words>463</Words>
  <Application>Microsoft Office PowerPoint</Application>
  <PresentationFormat>Custom</PresentationFormat>
  <Paragraphs>92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Organic</vt:lpstr>
      <vt:lpstr>Electronic Nicotine Delivery Systems and Vaping Marijuana</vt:lpstr>
      <vt:lpstr>PowerPoint Presentation</vt:lpstr>
      <vt:lpstr>          1 in 7  high school students have tried  “VAPING”  </vt:lpstr>
      <vt:lpstr>PowerPoint Presentation</vt:lpstr>
      <vt:lpstr>High School  30 Day Use  of E-Cigarettes </vt:lpstr>
      <vt:lpstr>Middle Schoolers- 30 Day Use 0.6% in 2011  1.1% in 2013  3.9 % in 2014</vt:lpstr>
      <vt:lpstr>PowerPoint Presentation</vt:lpstr>
      <vt:lpstr>NIDA  March 2016</vt:lpstr>
      <vt:lpstr>PREVENTION WORKS!!  </vt:lpstr>
      <vt:lpstr>PowerPoint Presentation</vt:lpstr>
      <vt:lpstr>PowerPoint Presentation</vt:lpstr>
      <vt:lpstr>Rhode Island Law</vt:lpstr>
      <vt:lpstr>E-Cig History</vt:lpstr>
      <vt:lpstr>WHAT ARE THEY-   A nicotine delivery device that produces Inhalable Flavored  SMOKE-LIKE vapor </vt:lpstr>
      <vt:lpstr>Nicotine</vt:lpstr>
      <vt:lpstr>                                  POPCORN LUNG</vt:lpstr>
      <vt:lpstr>Categories</vt:lpstr>
      <vt:lpstr>E-cigs (Battery-powered devices made to mimic the size and weight of combustible cigarettes)</vt:lpstr>
      <vt:lpstr>PowerPoint Presentation</vt:lpstr>
      <vt:lpstr>PowerPoint Presentation</vt:lpstr>
      <vt:lpstr>Vaporizers (Larger devices with higher-powered batteries that vaporize nicotine through an open or closed tank system)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Heat-Not-Burn ( Products that heat actual tobacco vs liquid nicotine)</vt:lpstr>
      <vt:lpstr>PowerPoint Presentation</vt:lpstr>
      <vt:lpstr>Popularity</vt:lpstr>
      <vt:lpstr>Choose the Albuterol Inhaler</vt:lpstr>
      <vt:lpstr>PowerPoint Presentation</vt:lpstr>
      <vt:lpstr>PowerPoint Presentation</vt:lpstr>
      <vt:lpstr>FIVE  Signs your Child is Vaping</vt:lpstr>
      <vt:lpstr>Electronic Cigarettes Market Growth </vt:lpstr>
    </vt:vector>
  </TitlesOfParts>
  <Company>South Kingstown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Nicotine Delivery Systems</dc:title>
  <dc:creator>Heidi driscoll</dc:creator>
  <cp:lastModifiedBy>Jennifer Wall</cp:lastModifiedBy>
  <cp:revision>89</cp:revision>
  <cp:lastPrinted>2016-11-11T18:41:20Z</cp:lastPrinted>
  <dcterms:created xsi:type="dcterms:W3CDTF">2015-04-09T14:02:23Z</dcterms:created>
  <dcterms:modified xsi:type="dcterms:W3CDTF">2016-11-11T18:46:01Z</dcterms:modified>
</cp:coreProperties>
</file>