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tif" ContentType="image/tif"/>
  <Default Extension="xlsx" ContentType="application/vnd.openxmlformats-officedocument.spreadsheetml.sheet"/>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3004800" cy="9753600"/>
  <p:notesSz cx="6858000" cy="9144000"/>
  <p:defaultTextStyle>
    <a:lvl1pPr algn="ctr" defTabSz="584200">
      <a:defRPr sz="3800">
        <a:solidFill>
          <a:srgbClr val="FFFFFF"/>
        </a:solidFill>
        <a:latin typeface="+mn-lt"/>
        <a:ea typeface="+mn-ea"/>
        <a:cs typeface="+mn-cs"/>
        <a:sym typeface="Helvetica Light"/>
      </a:defRPr>
    </a:lvl1pPr>
    <a:lvl2pPr indent="228600" algn="ctr" defTabSz="584200">
      <a:defRPr sz="3800">
        <a:solidFill>
          <a:srgbClr val="FFFFFF"/>
        </a:solidFill>
        <a:latin typeface="+mn-lt"/>
        <a:ea typeface="+mn-ea"/>
        <a:cs typeface="+mn-cs"/>
        <a:sym typeface="Helvetica Light"/>
      </a:defRPr>
    </a:lvl2pPr>
    <a:lvl3pPr indent="457200" algn="ctr" defTabSz="584200">
      <a:defRPr sz="3800">
        <a:solidFill>
          <a:srgbClr val="FFFFFF"/>
        </a:solidFill>
        <a:latin typeface="+mn-lt"/>
        <a:ea typeface="+mn-ea"/>
        <a:cs typeface="+mn-cs"/>
        <a:sym typeface="Helvetica Light"/>
      </a:defRPr>
    </a:lvl3pPr>
    <a:lvl4pPr indent="685800" algn="ctr" defTabSz="584200">
      <a:defRPr sz="3800">
        <a:solidFill>
          <a:srgbClr val="FFFFFF"/>
        </a:solidFill>
        <a:latin typeface="+mn-lt"/>
        <a:ea typeface="+mn-ea"/>
        <a:cs typeface="+mn-cs"/>
        <a:sym typeface="Helvetica Light"/>
      </a:defRPr>
    </a:lvl4pPr>
    <a:lvl5pPr indent="914400" algn="ctr" defTabSz="584200">
      <a:defRPr sz="3800">
        <a:solidFill>
          <a:srgbClr val="FFFFFF"/>
        </a:solidFill>
        <a:latin typeface="+mn-lt"/>
        <a:ea typeface="+mn-ea"/>
        <a:cs typeface="+mn-cs"/>
        <a:sym typeface="Helvetica Light"/>
      </a:defRPr>
    </a:lvl5pPr>
    <a:lvl6pPr indent="1143000" algn="ctr" defTabSz="584200">
      <a:defRPr sz="3800">
        <a:solidFill>
          <a:srgbClr val="FFFFFF"/>
        </a:solidFill>
        <a:latin typeface="+mn-lt"/>
        <a:ea typeface="+mn-ea"/>
        <a:cs typeface="+mn-cs"/>
        <a:sym typeface="Helvetica Light"/>
      </a:defRPr>
    </a:lvl6pPr>
    <a:lvl7pPr indent="1371600" algn="ctr" defTabSz="584200">
      <a:defRPr sz="3800">
        <a:solidFill>
          <a:srgbClr val="FFFFFF"/>
        </a:solidFill>
        <a:latin typeface="+mn-lt"/>
        <a:ea typeface="+mn-ea"/>
        <a:cs typeface="+mn-cs"/>
        <a:sym typeface="Helvetica Light"/>
      </a:defRPr>
    </a:lvl7pPr>
    <a:lvl8pPr indent="1600200" algn="ctr" defTabSz="584200">
      <a:defRPr sz="3800">
        <a:solidFill>
          <a:srgbClr val="FFFFFF"/>
        </a:solidFill>
        <a:latin typeface="+mn-lt"/>
        <a:ea typeface="+mn-ea"/>
        <a:cs typeface="+mn-cs"/>
        <a:sym typeface="Helvetica Light"/>
      </a:defRPr>
    </a:lvl8pPr>
    <a:lvl9pPr indent="1828800" algn="ctr" defTabSz="584200">
      <a:defRPr sz="3800">
        <a:solidFill>
          <a:srgbClr val="FFFFFF"/>
        </a:solidFill>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89B1A"/>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A433"/>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rgbClr val="E8A433"/>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D51ADE6A-740E-44AE-83CC-AE7238B6C88D}"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59" d="100"/>
          <a:sy n="59" d="100"/>
        </p:scale>
        <p:origin x="-86" y="19"/>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lvl="0"/>
            <a:endParaRPr lang="en-US"/>
          </a:p>
        </c:rich>
      </c:tx>
      <c:layout/>
      <c:overlay val="1"/>
    </c:title>
    <c:autoTitleDeleted val="0"/>
    <c:view3D>
      <c:rotX val="10"/>
      <c:hPercent val="86"/>
      <c:rotY val="14"/>
      <c:depthPercent val="40"/>
      <c:rAngAx val="0"/>
      <c:perspective val="30"/>
    </c:view3D>
    <c:floor>
      <c:thickness val="0"/>
      <c:spPr>
        <a:noFill/>
        <a:ln>
          <a:noFill/>
        </a:ln>
        <a:effectLst/>
      </c:spPr>
    </c:floor>
    <c:sideWall>
      <c:thickness val="0"/>
      <c:spPr>
        <a:noFill/>
        <a:ln>
          <a:noFill/>
        </a:ln>
        <a:effectLst/>
      </c:spPr>
    </c:sideWall>
    <c:backWall>
      <c:thickness val="0"/>
      <c:spPr>
        <a:noFill/>
        <a:ln>
          <a:noFill/>
        </a:ln>
        <a:effectLst/>
      </c:spPr>
    </c:backWall>
    <c:plotArea>
      <c:layout>
        <c:manualLayout>
          <c:layoutTarget val="inner"/>
          <c:xMode val="edge"/>
          <c:yMode val="edge"/>
          <c:x val="5.0000000000000001E-3"/>
          <c:y val="5.0000000000000001E-3"/>
          <c:w val="1"/>
          <c:h val="1"/>
        </c:manualLayout>
      </c:layout>
      <c:bar3DChart>
        <c:barDir val="col"/>
        <c:grouping val="stacked"/>
        <c:varyColors val="0"/>
        <c:ser>
          <c:idx val="0"/>
          <c:order val="0"/>
          <c:tx>
            <c:strRef>
              <c:f>Sheet1!$A$2</c:f>
              <c:strCache>
                <c:ptCount val="1"/>
                <c:pt idx="0">
                  <c:v>Region 1</c:v>
                </c:pt>
              </c:strCache>
            </c:strRef>
          </c:tx>
          <c:spPr>
            <a:solidFill>
              <a:srgbClr val="EDB04D"/>
            </a:solidFill>
            <a:ln w="12700" cap="flat">
              <a:noFill/>
              <a:miter lim="400000"/>
            </a:ln>
            <a:effectLst>
              <a:outerShdw blurRad="127000" dir="17220000" algn="tl">
                <a:srgbClr val="000000">
                  <a:alpha val="55000"/>
                </a:srgbClr>
              </a:outerShdw>
            </a:effectLst>
          </c:spPr>
          <c:invertIfNegative val="0"/>
          <c:errBars>
            <c:errBarType val="plus"/>
            <c:errValType val="fixedVal"/>
            <c:noEndCap val="0"/>
            <c:val val="10"/>
            <c:spPr>
              <a:noFill/>
              <a:ln w="12700" cap="flat">
                <a:solidFill>
                  <a:srgbClr val="FFFFFF"/>
                </a:solidFill>
                <a:prstDash val="solid"/>
                <a:miter lim="400000"/>
              </a:ln>
              <a:effectLst/>
            </c:spPr>
          </c:errBars>
          <c:cat>
            <c:strRef>
              <c:f>Sheet1!$B$1:$H$1</c:f>
              <c:strCache>
                <c:ptCount val="7"/>
                <c:pt idx="0">
                  <c:v>Primary Smoking</c:v>
                </c:pt>
                <c:pt idx="1">
                  <c:v>OP Smoking</c:v>
                </c:pt>
                <c:pt idx="2">
                  <c:v>All World War II</c:v>
                </c:pt>
                <c:pt idx="3">
                  <c:v>Vietnam War</c:v>
                </c:pt>
                <c:pt idx="4">
                  <c:v>Annual Auto Accidents</c:v>
                </c:pt>
                <c:pt idx="5">
                  <c:v>Annual Murders</c:v>
                </c:pt>
                <c:pt idx="6">
                  <c:v>Annual Opiates and Cocaine</c:v>
                </c:pt>
              </c:strCache>
            </c:strRef>
          </c:cat>
          <c:val>
            <c:numRef>
              <c:f>Sheet1!$B$2:$H$2</c:f>
              <c:numCache>
                <c:formatCode>General</c:formatCode>
                <c:ptCount val="7"/>
                <c:pt idx="0">
                  <c:v>470000</c:v>
                </c:pt>
                <c:pt idx="1">
                  <c:v>50000</c:v>
                </c:pt>
                <c:pt idx="2">
                  <c:v>400000</c:v>
                </c:pt>
                <c:pt idx="3">
                  <c:v>55000</c:v>
                </c:pt>
                <c:pt idx="4">
                  <c:v>33000</c:v>
                </c:pt>
                <c:pt idx="5">
                  <c:v>16000</c:v>
                </c:pt>
                <c:pt idx="6">
                  <c:v>3000</c:v>
                </c:pt>
              </c:numCache>
            </c:numRef>
          </c:val>
        </c:ser>
        <c:dLbls>
          <c:showLegendKey val="0"/>
          <c:showVal val="0"/>
          <c:showCatName val="0"/>
          <c:showSerName val="0"/>
          <c:showPercent val="0"/>
          <c:showBubbleSize val="0"/>
        </c:dLbls>
        <c:gapWidth val="20"/>
        <c:shape val="box"/>
        <c:axId val="477702656"/>
        <c:axId val="508874112"/>
        <c:axId val="477720576"/>
      </c:bar3DChart>
      <c:catAx>
        <c:axId val="477702656"/>
        <c:scaling>
          <c:orientation val="minMax"/>
        </c:scaling>
        <c:delete val="0"/>
        <c:axPos val="b"/>
        <c:numFmt formatCode="General" sourceLinked="0"/>
        <c:majorTickMark val="none"/>
        <c:minorTickMark val="none"/>
        <c:tickLblPos val="none"/>
        <c:spPr>
          <a:ln w="12700" cap="flat">
            <a:noFill/>
            <a:prstDash val="solid"/>
            <a:miter lim="400000"/>
          </a:ln>
        </c:spPr>
        <c:txPr>
          <a:bodyPr rot="0"/>
          <a:lstStyle/>
          <a:p>
            <a:pPr lvl="0">
              <a:defRPr sz="1300" b="0" i="0" u="none" strike="noStrike">
                <a:solidFill>
                  <a:srgbClr val="FFFFFF"/>
                </a:solidFill>
                <a:effectLst/>
                <a:latin typeface="Gill Sans"/>
              </a:defRPr>
            </a:pPr>
            <a:endParaRPr lang="en-US"/>
          </a:p>
        </c:txPr>
        <c:crossAx val="508874112"/>
        <c:crosses val="autoZero"/>
        <c:auto val="1"/>
        <c:lblAlgn val="ctr"/>
        <c:lblOffset val="100"/>
        <c:tickLblSkip val="4"/>
        <c:noMultiLvlLbl val="1"/>
      </c:catAx>
      <c:valAx>
        <c:axId val="508874112"/>
        <c:scaling>
          <c:orientation val="minMax"/>
        </c:scaling>
        <c:delete val="0"/>
        <c:axPos val="l"/>
        <c:majorGridlines>
          <c:spPr>
            <a:ln w="12700" cap="flat">
              <a:solidFill>
                <a:srgbClr val="FFFFFF"/>
              </a:solidFill>
              <a:prstDash val="solid"/>
              <a:miter lim="400000"/>
            </a:ln>
          </c:spPr>
        </c:majorGridlines>
        <c:numFmt formatCode="General" sourceLinked="1"/>
        <c:majorTickMark val="none"/>
        <c:minorTickMark val="none"/>
        <c:tickLblPos val="nextTo"/>
        <c:spPr>
          <a:ln w="12700" cap="flat">
            <a:noFill/>
            <a:prstDash val="solid"/>
            <a:miter lim="400000"/>
          </a:ln>
        </c:spPr>
        <c:txPr>
          <a:bodyPr rot="0"/>
          <a:lstStyle/>
          <a:p>
            <a:pPr lvl="0">
              <a:defRPr sz="3200" b="0" i="0" u="none" strike="noStrike">
                <a:solidFill>
                  <a:srgbClr val="FFFFFF"/>
                </a:solidFill>
                <a:effectLst/>
                <a:latin typeface="Gill Sans"/>
              </a:defRPr>
            </a:pPr>
            <a:endParaRPr lang="en-US"/>
          </a:p>
        </c:txPr>
        <c:crossAx val="477702656"/>
        <c:crosses val="autoZero"/>
        <c:crossBetween val="between"/>
        <c:majorUnit val="125000"/>
        <c:minorUnit val="62500"/>
      </c:valAx>
      <c:serAx>
        <c:axId val="477720576"/>
        <c:scaling>
          <c:orientation val="minMax"/>
        </c:scaling>
        <c:delete val="0"/>
        <c:axPos val="b"/>
        <c:majorTickMark val="out"/>
        <c:minorTickMark val="none"/>
        <c:tickLblPos val="none"/>
        <c:spPr>
          <a:ln w="12700" cap="flat">
            <a:noFill/>
            <a:prstDash val="solid"/>
            <a:miter lim="400000"/>
          </a:ln>
        </c:spPr>
        <c:txPr>
          <a:bodyPr rot="0"/>
          <a:lstStyle/>
          <a:p>
            <a:pPr lvl="0"/>
            <a:endParaRPr lang="en-US"/>
          </a:p>
        </c:txPr>
        <c:crossAx val="508874112"/>
        <c:crosses val="autoZero"/>
        <c:tickLblSkip val="1"/>
      </c:ser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lvl="0"/>
            <a:endParaRPr lang="en-US"/>
          </a:p>
        </c:rich>
      </c:tx>
      <c:layout/>
      <c:overlay val="1"/>
    </c:title>
    <c:autoTitleDeleted val="0"/>
    <c:view3D>
      <c:rotX val="13"/>
      <c:hPercent val="86"/>
      <c:rotY val="17"/>
      <c:depthPercent val="40"/>
      <c:rAngAx val="0"/>
      <c:perspective val="30"/>
    </c:view3D>
    <c:floor>
      <c:thickness val="0"/>
      <c:spPr>
        <a:noFill/>
        <a:ln>
          <a:noFill/>
        </a:ln>
        <a:effectLst/>
      </c:spPr>
    </c:floor>
    <c:sideWall>
      <c:thickness val="0"/>
      <c:spPr>
        <a:noFill/>
        <a:ln>
          <a:noFill/>
        </a:ln>
        <a:effectLst/>
      </c:spPr>
    </c:sideWall>
    <c:backWall>
      <c:thickness val="0"/>
      <c:spPr>
        <a:noFill/>
        <a:ln>
          <a:noFill/>
        </a:ln>
        <a:effectLst/>
      </c:spPr>
    </c:backWall>
    <c:plotArea>
      <c:layout>
        <c:manualLayout>
          <c:layoutTarget val="inner"/>
          <c:xMode val="edge"/>
          <c:yMode val="edge"/>
          <c:x val="5.0000000000000001E-3"/>
          <c:y val="5.0000000000000001E-3"/>
          <c:w val="1"/>
          <c:h val="1"/>
        </c:manualLayout>
      </c:layout>
      <c:bar3DChart>
        <c:barDir val="col"/>
        <c:grouping val="stacked"/>
        <c:varyColors val="0"/>
        <c:ser>
          <c:idx val="0"/>
          <c:order val="0"/>
          <c:tx>
            <c:strRef>
              <c:f>Sheet1!$A$2</c:f>
              <c:strCache>
                <c:ptCount val="1"/>
                <c:pt idx="0">
                  <c:v>Region 1</c:v>
                </c:pt>
              </c:strCache>
            </c:strRef>
          </c:tx>
          <c:spPr>
            <a:solidFill>
              <a:srgbClr val="EDB04D"/>
            </a:solidFill>
            <a:ln w="12700" cap="flat">
              <a:noFill/>
              <a:miter lim="400000"/>
            </a:ln>
            <a:effectLst>
              <a:outerShdw blurRad="127000" dir="17220000" algn="tl">
                <a:srgbClr val="000000">
                  <a:alpha val="55000"/>
                </a:srgbClr>
              </a:outerShdw>
            </a:effectLst>
          </c:spPr>
          <c:invertIfNegative val="0"/>
          <c:errBars>
            <c:errBarType val="plus"/>
            <c:errValType val="fixedVal"/>
            <c:noEndCap val="0"/>
            <c:val val="10"/>
            <c:spPr>
              <a:noFill/>
              <a:ln w="12700" cap="flat">
                <a:solidFill>
                  <a:srgbClr val="FFFFFF"/>
                </a:solidFill>
                <a:prstDash val="solid"/>
                <a:miter lim="400000"/>
              </a:ln>
              <a:effectLst/>
            </c:spPr>
          </c:errBars>
          <c:cat>
            <c:strRef>
              <c:f>Sheet1!$B$1:$H$1</c:f>
              <c:strCache>
                <c:ptCount val="7"/>
                <c:pt idx="0">
                  <c:v>Primary Smoking</c:v>
                </c:pt>
                <c:pt idx="1">
                  <c:v>OP Smoking</c:v>
                </c:pt>
                <c:pt idx="2">
                  <c:v>All World War II</c:v>
                </c:pt>
                <c:pt idx="3">
                  <c:v>Vietnam War</c:v>
                </c:pt>
                <c:pt idx="4">
                  <c:v>Annual Auto Accidents</c:v>
                </c:pt>
                <c:pt idx="5">
                  <c:v>Annual Murders</c:v>
                </c:pt>
                <c:pt idx="6">
                  <c:v>Annual Opiates and Cocaine</c:v>
                </c:pt>
              </c:strCache>
            </c:strRef>
          </c:cat>
          <c:val>
            <c:numRef>
              <c:f>Sheet1!$B$2:$H$2</c:f>
              <c:numCache>
                <c:formatCode>General</c:formatCode>
                <c:ptCount val="7"/>
                <c:pt idx="0">
                  <c:v>470000</c:v>
                </c:pt>
                <c:pt idx="1">
                  <c:v>50000</c:v>
                </c:pt>
                <c:pt idx="2">
                  <c:v>400000</c:v>
                </c:pt>
                <c:pt idx="3">
                  <c:v>55000</c:v>
                </c:pt>
                <c:pt idx="4">
                  <c:v>33000</c:v>
                </c:pt>
                <c:pt idx="5">
                  <c:v>16000</c:v>
                </c:pt>
                <c:pt idx="6">
                  <c:v>3000</c:v>
                </c:pt>
              </c:numCache>
            </c:numRef>
          </c:val>
        </c:ser>
        <c:dLbls>
          <c:showLegendKey val="0"/>
          <c:showVal val="0"/>
          <c:showCatName val="0"/>
          <c:showSerName val="0"/>
          <c:showPercent val="0"/>
          <c:showBubbleSize val="0"/>
        </c:dLbls>
        <c:gapWidth val="20"/>
        <c:shape val="box"/>
        <c:axId val="478337024"/>
        <c:axId val="508840192"/>
        <c:axId val="477723776"/>
      </c:bar3DChart>
      <c:catAx>
        <c:axId val="478337024"/>
        <c:scaling>
          <c:orientation val="minMax"/>
        </c:scaling>
        <c:delete val="0"/>
        <c:axPos val="b"/>
        <c:numFmt formatCode="General" sourceLinked="0"/>
        <c:majorTickMark val="none"/>
        <c:minorTickMark val="none"/>
        <c:tickLblPos val="none"/>
        <c:spPr>
          <a:ln w="12700" cap="flat">
            <a:noFill/>
            <a:prstDash val="solid"/>
            <a:miter lim="400000"/>
          </a:ln>
        </c:spPr>
        <c:txPr>
          <a:bodyPr rot="0"/>
          <a:lstStyle/>
          <a:p>
            <a:pPr lvl="0">
              <a:defRPr sz="1300" b="0" i="0" u="none" strike="noStrike">
                <a:solidFill>
                  <a:srgbClr val="FFFFFF"/>
                </a:solidFill>
                <a:effectLst/>
                <a:latin typeface="Gill Sans"/>
              </a:defRPr>
            </a:pPr>
            <a:endParaRPr lang="en-US"/>
          </a:p>
        </c:txPr>
        <c:crossAx val="508840192"/>
        <c:crosses val="autoZero"/>
        <c:auto val="1"/>
        <c:lblAlgn val="ctr"/>
        <c:lblOffset val="100"/>
        <c:tickLblSkip val="4"/>
        <c:noMultiLvlLbl val="1"/>
      </c:catAx>
      <c:valAx>
        <c:axId val="508840192"/>
        <c:scaling>
          <c:orientation val="minMax"/>
        </c:scaling>
        <c:delete val="0"/>
        <c:axPos val="l"/>
        <c:majorGridlines>
          <c:spPr>
            <a:ln w="12700" cap="flat">
              <a:solidFill>
                <a:srgbClr val="FFFFFF"/>
              </a:solidFill>
              <a:prstDash val="solid"/>
              <a:miter lim="400000"/>
            </a:ln>
          </c:spPr>
        </c:majorGridlines>
        <c:numFmt formatCode="General" sourceLinked="1"/>
        <c:majorTickMark val="none"/>
        <c:minorTickMark val="none"/>
        <c:tickLblPos val="nextTo"/>
        <c:spPr>
          <a:ln w="12700" cap="flat">
            <a:noFill/>
            <a:prstDash val="solid"/>
            <a:miter lim="400000"/>
          </a:ln>
        </c:spPr>
        <c:txPr>
          <a:bodyPr rot="0"/>
          <a:lstStyle/>
          <a:p>
            <a:pPr lvl="0">
              <a:defRPr sz="2400" b="0" i="0" u="none" strike="noStrike">
                <a:solidFill>
                  <a:srgbClr val="FFFFFF"/>
                </a:solidFill>
                <a:effectLst/>
                <a:latin typeface="Gill Sans"/>
              </a:defRPr>
            </a:pPr>
            <a:endParaRPr lang="en-US"/>
          </a:p>
        </c:txPr>
        <c:crossAx val="478337024"/>
        <c:crosses val="autoZero"/>
        <c:crossBetween val="between"/>
        <c:majorUnit val="125000"/>
        <c:minorUnit val="62500"/>
      </c:valAx>
      <c:serAx>
        <c:axId val="477723776"/>
        <c:scaling>
          <c:orientation val="minMax"/>
        </c:scaling>
        <c:delete val="0"/>
        <c:axPos val="b"/>
        <c:majorTickMark val="out"/>
        <c:minorTickMark val="none"/>
        <c:tickLblPos val="none"/>
        <c:spPr>
          <a:ln w="12700" cap="flat">
            <a:noFill/>
            <a:prstDash val="solid"/>
            <a:miter lim="400000"/>
          </a:ln>
        </c:spPr>
        <c:txPr>
          <a:bodyPr rot="0"/>
          <a:lstStyle/>
          <a:p>
            <a:pPr lvl="0"/>
            <a:endParaRPr lang="en-US"/>
          </a:p>
        </c:txPr>
        <c:crossAx val="508840192"/>
        <c:crosses val="autoZero"/>
        <c:tickLblSkip val="1"/>
      </c:ser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lvl="0">
              <a:defRPr sz="2981" b="1" i="0" u="none" strike="noStrike">
                <a:solidFill>
                  <a:srgbClr val="FFFB00"/>
                </a:solidFill>
                <a:effectLst/>
                <a:latin typeface="Helvetica"/>
              </a:defRPr>
            </a:pPr>
            <a:r>
              <a:rPr lang="en-US" sz="2981" b="1" i="0" u="none" strike="noStrike">
                <a:solidFill>
                  <a:srgbClr val="FFFB00"/>
                </a:solidFill>
                <a:effectLst/>
                <a:latin typeface="Helvetica"/>
              </a:rPr>
              <a:t>30 Day Prevalence</a:t>
            </a:r>
          </a:p>
        </c:rich>
      </c:tx>
      <c:layout>
        <c:manualLayout>
          <c:xMode val="edge"/>
          <c:yMode val="edge"/>
          <c:x val="4.1308400000000002E-2"/>
          <c:y val="5.0000000000000001E-3"/>
          <c:w val="0.43715700000000002"/>
          <c:h val="0.15070800000000001"/>
        </c:manualLayout>
      </c:layout>
      <c:overlay val="1"/>
      <c:spPr>
        <a:noFill/>
        <a:effectLst/>
      </c:spPr>
    </c:title>
    <c:autoTitleDeleted val="0"/>
    <c:plotArea>
      <c:layout>
        <c:manualLayout>
          <c:layoutTarget val="inner"/>
          <c:xMode val="edge"/>
          <c:yMode val="edge"/>
          <c:x val="9.4966599999999998E-2"/>
          <c:y val="0.15070800000000001"/>
          <c:w val="0.403943"/>
          <c:h val="0.61208200000000001"/>
        </c:manualLayout>
      </c:layout>
      <c:lineChart>
        <c:grouping val="standard"/>
        <c:varyColors val="0"/>
        <c:ser>
          <c:idx val="0"/>
          <c:order val="0"/>
          <c:tx>
            <c:strRef>
              <c:f>Sheet1!$A$2</c:f>
              <c:strCache>
                <c:ptCount val="1"/>
                <c:pt idx="0">
                  <c:v>MetroWest (age 18)</c:v>
                </c:pt>
              </c:strCache>
            </c:strRef>
          </c:tx>
          <c:spPr>
            <a:ln w="101600" cap="flat">
              <a:solidFill>
                <a:srgbClr val="971817"/>
              </a:solidFill>
              <a:prstDash val="solid"/>
              <a:miter lim="400000"/>
            </a:ln>
            <a:effectLst/>
          </c:spPr>
          <c:marker>
            <c:symbol val="circle"/>
            <c:size val="12"/>
            <c:spPr>
              <a:solidFill>
                <a:srgbClr val="D45954"/>
              </a:solidFill>
              <a:ln w="63500" cap="flat">
                <a:solidFill>
                  <a:srgbClr val="971817"/>
                </a:solidFill>
                <a:prstDash val="solid"/>
                <a:miter lim="400000"/>
              </a:ln>
              <a:effectLst/>
            </c:spPr>
          </c:marker>
          <c:cat>
            <c:strRef>
              <c:f>Sheet1!$B$1:$D$1</c:f>
              <c:strCache>
                <c:ptCount val="3"/>
                <c:pt idx="0">
                  <c:v>2006</c:v>
                </c:pt>
                <c:pt idx="1">
                  <c:v>2008</c:v>
                </c:pt>
                <c:pt idx="2">
                  <c:v>2010</c:v>
                </c:pt>
              </c:strCache>
            </c:strRef>
          </c:cat>
          <c:val>
            <c:numRef>
              <c:f>Sheet1!$B$2:$D$2</c:f>
              <c:numCache>
                <c:formatCode>General</c:formatCode>
                <c:ptCount val="3"/>
                <c:pt idx="0">
                  <c:v>14.7</c:v>
                </c:pt>
                <c:pt idx="1">
                  <c:v>13.9</c:v>
                </c:pt>
                <c:pt idx="2">
                  <c:v>12.1</c:v>
                </c:pt>
              </c:numCache>
            </c:numRef>
          </c:val>
          <c:smooth val="0"/>
        </c:ser>
        <c:ser>
          <c:idx val="1"/>
          <c:order val="1"/>
          <c:tx>
            <c:strRef>
              <c:f>Sheet1!$A$3</c:f>
              <c:strCache>
                <c:ptCount val="1"/>
                <c:pt idx="0">
                  <c:v>Needham (age 21)</c:v>
                </c:pt>
              </c:strCache>
            </c:strRef>
          </c:tx>
          <c:spPr>
            <a:ln w="101600" cap="flat">
              <a:solidFill>
                <a:srgbClr val="70BF41"/>
              </a:solidFill>
              <a:prstDash val="solid"/>
              <a:miter lim="400000"/>
            </a:ln>
            <a:effectLst/>
          </c:spPr>
          <c:marker>
            <c:symbol val="circle"/>
            <c:size val="12"/>
            <c:spPr>
              <a:solidFill>
                <a:srgbClr val="578726"/>
              </a:solidFill>
              <a:ln w="63500" cap="flat">
                <a:solidFill>
                  <a:srgbClr val="70BF41"/>
                </a:solidFill>
                <a:prstDash val="solid"/>
                <a:miter lim="400000"/>
              </a:ln>
              <a:effectLst/>
            </c:spPr>
          </c:marker>
          <c:cat>
            <c:strRef>
              <c:f>Sheet1!$B$1:$D$1</c:f>
              <c:strCache>
                <c:ptCount val="3"/>
                <c:pt idx="0">
                  <c:v>2006</c:v>
                </c:pt>
                <c:pt idx="1">
                  <c:v>2008</c:v>
                </c:pt>
                <c:pt idx="2">
                  <c:v>2010</c:v>
                </c:pt>
              </c:strCache>
            </c:strRef>
          </c:cat>
          <c:val>
            <c:numRef>
              <c:f>Sheet1!$B$3:$D$3</c:f>
              <c:numCache>
                <c:formatCode>General</c:formatCode>
                <c:ptCount val="3"/>
                <c:pt idx="0">
                  <c:v>12.9</c:v>
                </c:pt>
                <c:pt idx="1">
                  <c:v>10.3</c:v>
                </c:pt>
                <c:pt idx="2">
                  <c:v>6.7</c:v>
                </c:pt>
              </c:numCache>
            </c:numRef>
          </c:val>
          <c:smooth val="0"/>
        </c:ser>
        <c:dLbls>
          <c:showLegendKey val="0"/>
          <c:showVal val="0"/>
          <c:showCatName val="0"/>
          <c:showSerName val="0"/>
          <c:showPercent val="0"/>
          <c:showBubbleSize val="0"/>
        </c:dLbls>
        <c:marker val="1"/>
        <c:smooth val="0"/>
        <c:axId val="525234176"/>
        <c:axId val="525151040"/>
      </c:lineChart>
      <c:catAx>
        <c:axId val="525234176"/>
        <c:scaling>
          <c:orientation val="minMax"/>
        </c:scaling>
        <c:delete val="0"/>
        <c:axPos val="b"/>
        <c:numFmt formatCode="General" sourceLinked="0"/>
        <c:majorTickMark val="in"/>
        <c:minorTickMark val="none"/>
        <c:tickLblPos val="low"/>
        <c:spPr>
          <a:ln w="12700" cap="flat">
            <a:noFill/>
            <a:miter lim="400000"/>
          </a:ln>
        </c:spPr>
        <c:txPr>
          <a:bodyPr rot="-16200000"/>
          <a:lstStyle/>
          <a:p>
            <a:pPr lvl="0">
              <a:defRPr sz="2034" b="1" i="0" u="none" strike="noStrike">
                <a:solidFill>
                  <a:srgbClr val="FFFB00"/>
                </a:solidFill>
                <a:effectLst/>
                <a:latin typeface="Helvetica"/>
              </a:defRPr>
            </a:pPr>
            <a:endParaRPr lang="en-US"/>
          </a:p>
        </c:txPr>
        <c:crossAx val="525151040"/>
        <c:crosses val="autoZero"/>
        <c:auto val="1"/>
        <c:lblAlgn val="ctr"/>
        <c:lblOffset val="100"/>
        <c:noMultiLvlLbl val="1"/>
      </c:catAx>
      <c:valAx>
        <c:axId val="525151040"/>
        <c:scaling>
          <c:orientation val="minMax"/>
          <c:min val="5"/>
        </c:scaling>
        <c:delete val="0"/>
        <c:axPos val="l"/>
        <c:majorGridlines>
          <c:spPr>
            <a:ln w="3175" cap="flat">
              <a:solidFill>
                <a:srgbClr val="B8B8B8"/>
              </a:solidFill>
              <a:prstDash val="solid"/>
              <a:miter lim="400000"/>
            </a:ln>
          </c:spPr>
        </c:majorGridlines>
        <c:numFmt formatCode="0&quot;%&quot;" sourceLinked="0"/>
        <c:majorTickMark val="none"/>
        <c:minorTickMark val="none"/>
        <c:tickLblPos val="nextTo"/>
        <c:spPr>
          <a:ln w="12700" cap="flat">
            <a:noFill/>
            <a:miter lim="400000"/>
          </a:ln>
        </c:spPr>
        <c:txPr>
          <a:bodyPr rot="0"/>
          <a:lstStyle/>
          <a:p>
            <a:pPr lvl="0">
              <a:defRPr sz="2034" b="1" i="0" u="none" strike="noStrike">
                <a:solidFill>
                  <a:srgbClr val="FFFFFF"/>
                </a:solidFill>
                <a:effectLst/>
                <a:latin typeface="Helvetica"/>
              </a:defRPr>
            </a:pPr>
            <a:endParaRPr lang="en-US"/>
          </a:p>
        </c:txPr>
        <c:crossAx val="525234176"/>
        <c:crosses val="autoZero"/>
        <c:crossBetween val="midCat"/>
        <c:majorUnit val="2.5"/>
        <c:minorUnit val="1.25"/>
      </c:valAx>
      <c:spPr>
        <a:noFill/>
        <a:ln w="12700" cap="flat">
          <a:noFill/>
          <a:miter lim="400000"/>
        </a:ln>
        <a:effectLst/>
      </c:spPr>
    </c:plotArea>
    <c:legend>
      <c:legendPos val="b"/>
      <c:layout>
        <c:manualLayout>
          <c:xMode val="edge"/>
          <c:yMode val="edge"/>
          <c:x val="0.18870300000000001"/>
          <c:y val="0.89124199999999998"/>
          <c:w val="0.81129700000000005"/>
          <c:h val="0.121258"/>
        </c:manualLayout>
      </c:layout>
      <c:overlay val="1"/>
      <c:spPr>
        <a:noFill/>
        <a:ln w="12700" cap="flat">
          <a:noFill/>
          <a:miter lim="400000"/>
        </a:ln>
        <a:effectLst/>
      </c:spPr>
      <c:txPr>
        <a:bodyPr/>
        <a:lstStyle/>
        <a:p>
          <a:pPr lvl="0">
            <a:defRPr sz="2898" b="1" i="0" u="none" strike="noStrike">
              <a:solidFill>
                <a:srgbClr val="FFFFFF"/>
              </a:solidFill>
              <a:effectLst/>
              <a:latin typeface="Helvetica"/>
            </a:defRPr>
          </a:pPr>
          <a:endParaRPr lang="en-US"/>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lvl="0">
              <a:defRPr sz="3000" b="1" i="0" u="none" strike="noStrike">
                <a:solidFill>
                  <a:srgbClr val="FFFB00"/>
                </a:solidFill>
                <a:effectLst/>
                <a:latin typeface="Helvetica"/>
              </a:defRPr>
            </a:pPr>
            <a:r>
              <a:rPr lang="en-US" sz="3000" b="1" i="0" u="none" strike="noStrike">
                <a:solidFill>
                  <a:srgbClr val="FFFB00"/>
                </a:solidFill>
                <a:effectLst/>
                <a:latin typeface="Helvetica"/>
              </a:rPr>
              <a:t>Frequent Use     (20 / 30 days)</a:t>
            </a:r>
          </a:p>
        </c:rich>
      </c:tx>
      <c:layout/>
      <c:overlay val="1"/>
      <c:spPr>
        <a:noFill/>
        <a:effectLst/>
      </c:spPr>
    </c:title>
    <c:autoTitleDeleted val="0"/>
    <c:plotArea>
      <c:layout>
        <c:manualLayout>
          <c:layoutTarget val="inner"/>
          <c:xMode val="edge"/>
          <c:yMode val="edge"/>
          <c:x val="0.17769299999999999"/>
          <c:y val="0.17566599999999999"/>
          <c:w val="0.78768300000000002"/>
          <c:h val="0.713951"/>
        </c:manualLayout>
      </c:layout>
      <c:lineChart>
        <c:grouping val="standard"/>
        <c:varyColors val="0"/>
        <c:ser>
          <c:idx val="0"/>
          <c:order val="0"/>
          <c:tx>
            <c:strRef>
              <c:f>Sheet1!$A$2</c:f>
              <c:strCache>
                <c:ptCount val="1"/>
                <c:pt idx="0">
                  <c:v>MetroWest (18)</c:v>
                </c:pt>
              </c:strCache>
            </c:strRef>
          </c:tx>
          <c:spPr>
            <a:ln w="101600" cap="flat">
              <a:solidFill>
                <a:srgbClr val="971817"/>
              </a:solidFill>
              <a:prstDash val="solid"/>
              <a:miter lim="400000"/>
            </a:ln>
            <a:effectLst/>
          </c:spPr>
          <c:marker>
            <c:symbol val="circle"/>
            <c:size val="12"/>
            <c:spPr>
              <a:solidFill>
                <a:srgbClr val="D45954"/>
              </a:solidFill>
              <a:ln w="63500" cap="flat">
                <a:solidFill>
                  <a:srgbClr val="971817"/>
                </a:solidFill>
                <a:prstDash val="solid"/>
                <a:miter lim="400000"/>
              </a:ln>
              <a:effectLst/>
            </c:spPr>
          </c:marker>
          <c:cat>
            <c:strRef>
              <c:f>Sheet1!$B$1:$D$1</c:f>
              <c:strCache>
                <c:ptCount val="3"/>
                <c:pt idx="0">
                  <c:v>2006</c:v>
                </c:pt>
                <c:pt idx="1">
                  <c:v>2008</c:v>
                </c:pt>
                <c:pt idx="2">
                  <c:v>2010</c:v>
                </c:pt>
              </c:strCache>
            </c:strRef>
          </c:cat>
          <c:val>
            <c:numRef>
              <c:f>Sheet1!$B$2:$D$2</c:f>
              <c:numCache>
                <c:formatCode>General</c:formatCode>
                <c:ptCount val="3"/>
                <c:pt idx="0">
                  <c:v>5.6</c:v>
                </c:pt>
                <c:pt idx="1">
                  <c:v>4.5999999999999996</c:v>
                </c:pt>
                <c:pt idx="2">
                  <c:v>4</c:v>
                </c:pt>
              </c:numCache>
            </c:numRef>
          </c:val>
          <c:smooth val="0"/>
        </c:ser>
        <c:ser>
          <c:idx val="1"/>
          <c:order val="1"/>
          <c:tx>
            <c:strRef>
              <c:f>Sheet1!$A$3</c:f>
              <c:strCache>
                <c:ptCount val="1"/>
                <c:pt idx="0">
                  <c:v>Needham (21)</c:v>
                </c:pt>
              </c:strCache>
            </c:strRef>
          </c:tx>
          <c:spPr>
            <a:ln w="101600" cap="flat">
              <a:solidFill>
                <a:srgbClr val="70BF41"/>
              </a:solidFill>
              <a:prstDash val="solid"/>
              <a:miter lim="400000"/>
            </a:ln>
            <a:effectLst/>
          </c:spPr>
          <c:marker>
            <c:symbol val="circle"/>
            <c:size val="12"/>
            <c:spPr>
              <a:solidFill>
                <a:srgbClr val="578726"/>
              </a:solidFill>
              <a:ln w="63500" cap="flat">
                <a:solidFill>
                  <a:srgbClr val="70BF41"/>
                </a:solidFill>
                <a:prstDash val="solid"/>
                <a:miter lim="400000"/>
              </a:ln>
              <a:effectLst/>
            </c:spPr>
          </c:marker>
          <c:cat>
            <c:strRef>
              <c:f>Sheet1!$B$1:$D$1</c:f>
              <c:strCache>
                <c:ptCount val="3"/>
                <c:pt idx="0">
                  <c:v>2006</c:v>
                </c:pt>
                <c:pt idx="1">
                  <c:v>2008</c:v>
                </c:pt>
                <c:pt idx="2">
                  <c:v>2010</c:v>
                </c:pt>
              </c:strCache>
            </c:strRef>
          </c:cat>
          <c:val>
            <c:numRef>
              <c:f>Sheet1!$B$3:$D$3</c:f>
              <c:numCache>
                <c:formatCode>General</c:formatCode>
                <c:ptCount val="3"/>
                <c:pt idx="0">
                  <c:v>5</c:v>
                </c:pt>
                <c:pt idx="1">
                  <c:v>2.7</c:v>
                </c:pt>
                <c:pt idx="2">
                  <c:v>1.9</c:v>
                </c:pt>
              </c:numCache>
            </c:numRef>
          </c:val>
          <c:smooth val="0"/>
        </c:ser>
        <c:dLbls>
          <c:showLegendKey val="0"/>
          <c:showVal val="0"/>
          <c:showCatName val="0"/>
          <c:showSerName val="0"/>
          <c:showPercent val="0"/>
          <c:showBubbleSize val="0"/>
        </c:dLbls>
        <c:marker val="1"/>
        <c:smooth val="0"/>
        <c:axId val="525234688"/>
        <c:axId val="525152768"/>
      </c:lineChart>
      <c:catAx>
        <c:axId val="525234688"/>
        <c:scaling>
          <c:orientation val="minMax"/>
        </c:scaling>
        <c:delete val="0"/>
        <c:axPos val="b"/>
        <c:numFmt formatCode="General" sourceLinked="0"/>
        <c:majorTickMark val="none"/>
        <c:minorTickMark val="none"/>
        <c:tickLblPos val="low"/>
        <c:spPr>
          <a:ln w="12700" cap="flat">
            <a:noFill/>
            <a:miter lim="400000"/>
          </a:ln>
        </c:spPr>
        <c:txPr>
          <a:bodyPr rot="-16200000"/>
          <a:lstStyle/>
          <a:p>
            <a:pPr lvl="0">
              <a:defRPr sz="2000" b="1" i="0" u="none" strike="noStrike">
                <a:solidFill>
                  <a:srgbClr val="FFFB00"/>
                </a:solidFill>
                <a:effectLst/>
                <a:latin typeface="Helvetica"/>
              </a:defRPr>
            </a:pPr>
            <a:endParaRPr lang="en-US"/>
          </a:p>
        </c:txPr>
        <c:crossAx val="525152768"/>
        <c:crosses val="autoZero"/>
        <c:auto val="1"/>
        <c:lblAlgn val="ctr"/>
        <c:lblOffset val="100"/>
        <c:noMultiLvlLbl val="1"/>
      </c:catAx>
      <c:valAx>
        <c:axId val="525152768"/>
        <c:scaling>
          <c:orientation val="minMax"/>
          <c:max val="6"/>
          <c:min val="1.5"/>
        </c:scaling>
        <c:delete val="0"/>
        <c:axPos val="l"/>
        <c:majorGridlines>
          <c:spPr>
            <a:ln w="3175" cap="flat">
              <a:solidFill>
                <a:srgbClr val="B8B8B8"/>
              </a:solidFill>
              <a:prstDash val="solid"/>
              <a:miter lim="400000"/>
            </a:ln>
          </c:spPr>
        </c:majorGridlines>
        <c:numFmt formatCode="0.0_);\(0.0\)&quot;%&quot;" sourceLinked="0"/>
        <c:majorTickMark val="none"/>
        <c:minorTickMark val="none"/>
        <c:tickLblPos val="nextTo"/>
        <c:spPr>
          <a:ln w="12700" cap="flat">
            <a:noFill/>
            <a:miter lim="400000"/>
          </a:ln>
        </c:spPr>
        <c:txPr>
          <a:bodyPr rot="0"/>
          <a:lstStyle/>
          <a:p>
            <a:pPr lvl="0">
              <a:defRPr sz="2000" b="1" i="0" u="none" strike="noStrike">
                <a:solidFill>
                  <a:srgbClr val="FFFFFF"/>
                </a:solidFill>
                <a:effectLst/>
                <a:latin typeface="Helvetica"/>
              </a:defRPr>
            </a:pPr>
            <a:endParaRPr lang="en-US"/>
          </a:p>
        </c:txPr>
        <c:crossAx val="525234688"/>
        <c:crosses val="autoZero"/>
        <c:crossBetween val="midCat"/>
        <c:majorUnit val="1.5"/>
        <c:minorUnit val="0.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Shape 4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2" name="Shape 42"/>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4208021471"/>
      </p:ext>
    </p:extLst>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5948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smtClean="0"/>
              <a:t>Why is this high number so important?</a:t>
            </a:r>
          </a:p>
          <a:p>
            <a:pPr marL="342900" indent="-342900">
              <a:buFontTx/>
              <a:buChar char="-"/>
            </a:pPr>
            <a:r>
              <a:rPr lang="en-US" dirty="0" smtClean="0"/>
              <a:t>Nicotine is the</a:t>
            </a:r>
            <a:r>
              <a:rPr lang="en-US" baseline="0" dirty="0" smtClean="0"/>
              <a:t> only substance that has a neurotransmitter receptor named after it. </a:t>
            </a:r>
          </a:p>
          <a:p>
            <a:pPr marL="342900" indent="-342900">
              <a:buFontTx/>
              <a:buChar char="-"/>
            </a:pPr>
            <a:r>
              <a:rPr lang="en-US" baseline="0" dirty="0" smtClean="0"/>
              <a:t>It affects the deep, ancient parts of the brain that are probably shared with the dinosaurs. And since Adolescent brains are so susceptible to change, using nicotine at a young age can affect the brain in troubling, permanent ways.</a:t>
            </a:r>
          </a:p>
          <a:p>
            <a:pPr marL="342900" indent="-342900">
              <a:buFontTx/>
              <a:buChar char="-"/>
            </a:pPr>
            <a:r>
              <a:rPr lang="en-US" dirty="0" smtClean="0"/>
              <a:t>Nicotine</a:t>
            </a:r>
            <a:r>
              <a:rPr lang="en-US" baseline="0" dirty="0" smtClean="0"/>
              <a:t> is the gateway drug, leads to *read slide*</a:t>
            </a:r>
          </a:p>
          <a:p>
            <a:pPr marL="342900" indent="-342900">
              <a:buFontTx/>
              <a:buChar char="-"/>
            </a:pPr>
            <a:r>
              <a:rPr lang="en-US" baseline="0" dirty="0" smtClean="0"/>
              <a:t>Early users are also prone to more mental problems, more socioeconomic problems, and are less likely to ever quit smoking</a:t>
            </a:r>
            <a:endParaRPr lang="en-US" dirty="0"/>
          </a:p>
        </p:txBody>
      </p:sp>
    </p:spTree>
    <p:extLst>
      <p:ext uri="{BB962C8B-B14F-4D97-AF65-F5344CB8AC3E}">
        <p14:creationId xmlns:p14="http://schemas.microsoft.com/office/powerpoint/2010/main" val="2424206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smtClean="0"/>
              <a:t>One of the things the Institute</a:t>
            </a:r>
            <a:r>
              <a:rPr lang="en-US" baseline="0" dirty="0" smtClean="0"/>
              <a:t> of Medicine report investigated was the affects on infant mortality. </a:t>
            </a:r>
          </a:p>
          <a:p>
            <a:pPr marL="342900" indent="-342900">
              <a:buFontTx/>
              <a:buChar char="-"/>
            </a:pPr>
            <a:r>
              <a:rPr lang="en-US" baseline="0" dirty="0" smtClean="0"/>
              <a:t>Here are some of the complications in pregnancy due to smoking.</a:t>
            </a:r>
          </a:p>
          <a:p>
            <a:pPr marL="342900" indent="-342900">
              <a:buFontTx/>
              <a:buChar char="-"/>
            </a:pPr>
            <a:r>
              <a:rPr lang="en-US" baseline="0" dirty="0" smtClean="0"/>
              <a:t>Just a reminder that smoking during pregnancy doubles infant mortality rates.</a:t>
            </a:r>
            <a:endParaRPr lang="en-US" dirty="0"/>
          </a:p>
        </p:txBody>
      </p:sp>
    </p:spTree>
    <p:extLst>
      <p:ext uri="{BB962C8B-B14F-4D97-AF65-F5344CB8AC3E}">
        <p14:creationId xmlns:p14="http://schemas.microsoft.com/office/powerpoint/2010/main" val="1754706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smtClean="0">
                <a:latin typeface="Lucida Grande"/>
                <a:ea typeface="Lucida Grande"/>
                <a:cs typeface="Lucida Grande"/>
                <a:sym typeface="Lucida Grande"/>
              </a:rPr>
              <a:t>This is a slide you may or may not use, depending on your city’s infant mortality rate. email tom.geist@tobacco21.org if you need help finding infant mortality information for your area</a:t>
            </a:r>
            <a:endParaRPr lang="en-US" dirty="0"/>
          </a:p>
        </p:txBody>
      </p:sp>
    </p:spTree>
    <p:extLst>
      <p:ext uri="{BB962C8B-B14F-4D97-AF65-F5344CB8AC3E}">
        <p14:creationId xmlns:p14="http://schemas.microsoft.com/office/powerpoint/2010/main" val="4000154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baseline="0" dirty="0" smtClean="0"/>
              <a:t>This slide is on everyone’s lips now, especially if you are a kid.</a:t>
            </a:r>
          </a:p>
          <a:p>
            <a:pPr marL="342900" indent="-342900">
              <a:buFontTx/>
              <a:buChar char="-"/>
            </a:pPr>
            <a:r>
              <a:rPr lang="en-US" baseline="0" dirty="0" smtClean="0"/>
              <a:t>We had been doing a decent job bringing down adolescent smoking. There was a steady decline over the last 15 years.</a:t>
            </a:r>
          </a:p>
          <a:p>
            <a:pPr marL="342900" indent="-342900">
              <a:buFontTx/>
              <a:buChar char="-"/>
            </a:pPr>
            <a:r>
              <a:rPr lang="en-US" baseline="0" dirty="0" smtClean="0"/>
              <a:t>All of a sudden, however, the National Youth Tobacco Survey has reported that for the first time in decades tobacco use among youth has risen over the last year</a:t>
            </a:r>
          </a:p>
          <a:p>
            <a:pPr marL="342900" indent="-342900">
              <a:buFontTx/>
              <a:buChar char="-"/>
            </a:pPr>
            <a:r>
              <a:rPr lang="en-US" baseline="0" dirty="0" smtClean="0"/>
              <a:t>And it is all thanks to this, the e-cigarette, along with hookah, and small cigars, has brought nicotine addiction back to the forefront of attention because it is new, kids think it is safe, and they think it is cool. </a:t>
            </a:r>
          </a:p>
        </p:txBody>
      </p:sp>
    </p:spTree>
    <p:extLst>
      <p:ext uri="{BB962C8B-B14F-4D97-AF65-F5344CB8AC3E}">
        <p14:creationId xmlns:p14="http://schemas.microsoft.com/office/powerpoint/2010/main" val="827375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defTabSz="457200" eaLnBrk="1" fontAlgn="auto" latinLnBrk="0" hangingPunct="1">
              <a:lnSpc>
                <a:spcPct val="100000"/>
              </a:lnSpc>
              <a:spcBef>
                <a:spcPts val="0"/>
              </a:spcBef>
              <a:spcAft>
                <a:spcPts val="0"/>
              </a:spcAft>
              <a:buClrTx/>
              <a:buSzTx/>
              <a:buFontTx/>
              <a:buChar char="-"/>
              <a:tabLst/>
              <a:defRPr/>
            </a:pPr>
            <a:r>
              <a:rPr lang="en-US" baseline="0" dirty="0" smtClean="0"/>
              <a:t>Some people say that you can quit smoking using an e-cigarette, and move from combustible cigarettes to a less harmful products. The jury is still out on whether that is true, and what the health effects of e-cigarettes are.</a:t>
            </a:r>
          </a:p>
          <a:p>
            <a:pPr marL="342900" marR="0" indent="-342900" defTabSz="457200" eaLnBrk="1" fontAlgn="auto" latinLnBrk="0" hangingPunct="1">
              <a:lnSpc>
                <a:spcPct val="100000"/>
              </a:lnSpc>
              <a:spcBef>
                <a:spcPts val="0"/>
              </a:spcBef>
              <a:spcAft>
                <a:spcPts val="0"/>
              </a:spcAft>
              <a:buClrTx/>
              <a:buSzTx/>
              <a:buFontTx/>
              <a:buChar char="-"/>
              <a:tabLst/>
              <a:defRPr/>
            </a:pPr>
            <a:r>
              <a:rPr lang="en-US" baseline="0" dirty="0" smtClean="0"/>
              <a:t>If true, e-cigarettes would function like methadone, in that they can may offer an alternative that is less harmful to themselves and others. </a:t>
            </a:r>
          </a:p>
          <a:p>
            <a:pPr marL="342900" marR="0" indent="-342900" defTabSz="457200" eaLnBrk="1" fontAlgn="auto" latinLnBrk="0" hangingPunct="1">
              <a:lnSpc>
                <a:spcPct val="100000"/>
              </a:lnSpc>
              <a:spcBef>
                <a:spcPts val="0"/>
              </a:spcBef>
              <a:spcAft>
                <a:spcPts val="0"/>
              </a:spcAft>
              <a:buClrTx/>
              <a:buSzTx/>
              <a:buFontTx/>
              <a:buChar char="-"/>
              <a:tabLst/>
              <a:defRPr/>
            </a:pPr>
            <a:r>
              <a:rPr lang="en-US" baseline="0" dirty="0" smtClean="0"/>
              <a:t>However, I think the question is, do you want this new form of methadone aggressively marketed to kids via sex appeal and candy flavors? I think we can all agree the answer is no. </a:t>
            </a:r>
          </a:p>
          <a:p>
            <a:pPr marL="342900" marR="0" indent="-342900" defTabSz="457200" eaLnBrk="1" fontAlgn="auto" latinLnBrk="0" hangingPunct="1">
              <a:lnSpc>
                <a:spcPct val="100000"/>
              </a:lnSpc>
              <a:spcBef>
                <a:spcPts val="0"/>
              </a:spcBef>
              <a:spcAft>
                <a:spcPts val="0"/>
              </a:spcAft>
              <a:buClrTx/>
              <a:buSzTx/>
              <a:buFontTx/>
              <a:buChar char="-"/>
              <a:tabLst/>
              <a:defRPr/>
            </a:pPr>
            <a:r>
              <a:rPr lang="en-US" baseline="0" dirty="0" smtClean="0"/>
              <a:t>It is not the tar and other stuff in tobacco that permanently changes the brain chemistry of children, it is the nicotine.</a:t>
            </a:r>
          </a:p>
          <a:p>
            <a:pPr marL="342900" marR="0" indent="-342900" defTabSz="457200" eaLnBrk="1" fontAlgn="auto" latinLnBrk="0" hangingPunct="1">
              <a:lnSpc>
                <a:spcPct val="100000"/>
              </a:lnSpc>
              <a:spcBef>
                <a:spcPts val="0"/>
              </a:spcBef>
              <a:spcAft>
                <a:spcPts val="0"/>
              </a:spcAft>
              <a:buClrTx/>
              <a:buSzTx/>
              <a:buFontTx/>
              <a:buChar char="-"/>
              <a:tabLst/>
              <a:defRPr/>
            </a:pPr>
            <a:endParaRPr lang="en-US" baseline="0" dirty="0" smtClean="0"/>
          </a:p>
          <a:p>
            <a:pPr marL="0" marR="0" indent="0" defTabSz="45720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192674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smtClean="0"/>
              <a:t>Some</a:t>
            </a:r>
            <a:r>
              <a:rPr lang="en-US" baseline="0" dirty="0" smtClean="0"/>
              <a:t> people may be old enough to remember all the previous innovations the tobacco companies introduced to allegedly reduce the harm of cigarettes</a:t>
            </a:r>
          </a:p>
          <a:p>
            <a:pPr marL="342900" indent="-342900">
              <a:buFontTx/>
              <a:buChar char="-"/>
            </a:pPr>
            <a:r>
              <a:rPr lang="en-US" baseline="0" dirty="0" smtClean="0"/>
              <a:t>First there was the </a:t>
            </a:r>
            <a:r>
              <a:rPr lang="en-US" baseline="0" dirty="0" err="1" smtClean="0"/>
              <a:t>micronite</a:t>
            </a:r>
            <a:r>
              <a:rPr lang="en-US" baseline="0" dirty="0" smtClean="0"/>
              <a:t> filter, which they said would remove all the bad stuff from your cigarettes</a:t>
            </a:r>
          </a:p>
          <a:p>
            <a:pPr marL="342900" indent="-342900">
              <a:buFontTx/>
              <a:buChar char="-"/>
            </a:pPr>
            <a:r>
              <a:rPr lang="en-US" baseline="0" dirty="0" smtClean="0"/>
              <a:t>Then there was the low tar cigarette, which had all of the flavor without any of the bad stuff</a:t>
            </a:r>
          </a:p>
          <a:p>
            <a:pPr marL="342900" indent="-342900">
              <a:buFontTx/>
              <a:buChar char="-"/>
            </a:pPr>
            <a:r>
              <a:rPr lang="en-US" baseline="0" dirty="0" smtClean="0"/>
              <a:t>Did they work no? In fact, they actually caused smokers to breath the smoke deeper into their lungs, potentially making them more harmful.</a:t>
            </a:r>
          </a:p>
          <a:p>
            <a:pPr marL="342900" indent="-342900">
              <a:buFontTx/>
              <a:buChar char="-"/>
            </a:pPr>
            <a:r>
              <a:rPr lang="en-US" baseline="0" dirty="0" smtClean="0"/>
              <a:t>Now we have e-cigarettes, </a:t>
            </a:r>
            <a:r>
              <a:rPr lang="en-US" baseline="0" dirty="0" err="1" smtClean="0"/>
              <a:t>vaping</a:t>
            </a:r>
            <a:r>
              <a:rPr lang="en-US" baseline="0" dirty="0" smtClean="0"/>
              <a:t>, and hookah. </a:t>
            </a:r>
          </a:p>
          <a:p>
            <a:pPr marL="342900" indent="-342900">
              <a:buFontTx/>
              <a:buChar char="-"/>
            </a:pPr>
            <a:r>
              <a:rPr lang="en-US" baseline="0" dirty="0" smtClean="0"/>
              <a:t>What am I saying? Every time we knock down a product of theirs, another pops right up. We need to try something new. We need to set a higher bar.</a:t>
            </a:r>
            <a:endParaRPr lang="en-US" dirty="0"/>
          </a:p>
        </p:txBody>
      </p:sp>
    </p:spTree>
    <p:extLst>
      <p:ext uri="{BB962C8B-B14F-4D97-AF65-F5344CB8AC3E}">
        <p14:creationId xmlns:p14="http://schemas.microsoft.com/office/powerpoint/2010/main" val="2259997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Now I would like to talk about another substance we</a:t>
            </a:r>
            <a:r>
              <a:rPr lang="en-US" baseline="0" dirty="0" smtClean="0"/>
              <a:t> have had trouble with, one with which the United States conducted a natural experiment</a:t>
            </a:r>
            <a:endParaRPr lang="en-US" dirty="0" smtClean="0"/>
          </a:p>
          <a:p>
            <a:r>
              <a:rPr lang="en-US" dirty="0" smtClean="0"/>
              <a:t>-       After</a:t>
            </a:r>
            <a:r>
              <a:rPr lang="en-US" baseline="0" dirty="0" smtClean="0"/>
              <a:t> the Vietnam war the age to vote went down to 18. The alcohol industry then pushed to drinking age down to 18, reasoning that if you can vote you can drink.</a:t>
            </a:r>
          </a:p>
          <a:p>
            <a:pPr marL="342900" indent="-342900">
              <a:buFontTx/>
              <a:buChar char="-"/>
            </a:pPr>
            <a:r>
              <a:rPr lang="en-US" dirty="0" smtClean="0"/>
              <a:t>What happened? A conflagration</a:t>
            </a:r>
            <a:r>
              <a:rPr lang="en-US" baseline="0" dirty="0" smtClean="0"/>
              <a:t> on the highways. 20,000 extra serious injuries on the highway every year. Between 1,000 to 1,500 extra deaths a year thanks to the lowered drinking age. </a:t>
            </a:r>
          </a:p>
          <a:p>
            <a:pPr marL="342900" indent="-342900">
              <a:buFontTx/>
              <a:buChar char="-"/>
            </a:pPr>
            <a:r>
              <a:rPr lang="en-US" baseline="0" dirty="0" smtClean="0"/>
              <a:t>It was so obviously a bad idea that President Reagan and congress decided to twist the arm of each state by way of withholding funding in order to get them to raise the alcohol age back up to 21.</a:t>
            </a:r>
          </a:p>
          <a:p>
            <a:pPr marL="342900" indent="-342900">
              <a:buFontTx/>
              <a:buChar char="-"/>
            </a:pPr>
            <a:r>
              <a:rPr lang="en-US" baseline="0" dirty="0" smtClean="0"/>
              <a:t>Here is what happened – look what happened to prevalence of drinking among high </a:t>
            </a:r>
            <a:r>
              <a:rPr lang="en-US" baseline="0" dirty="0" err="1" smtClean="0"/>
              <a:t>schoolers</a:t>
            </a:r>
            <a:r>
              <a:rPr lang="en-US" baseline="0" dirty="0" smtClean="0"/>
              <a:t>. The top graph is drinking once in the last 30 days, which went down from over 70% to below 50%</a:t>
            </a:r>
          </a:p>
          <a:p>
            <a:pPr marL="342900" indent="-342900">
              <a:buFontTx/>
              <a:buChar char="-"/>
            </a:pPr>
            <a:r>
              <a:rPr lang="en-US" baseline="0" dirty="0" smtClean="0"/>
              <a:t>And daily drinking, which is much more like smoking, went down by two-thirds. And this cohort of people continued to drink less than previous generations as they aged, showing delaying initiation worked.</a:t>
            </a:r>
          </a:p>
          <a:p>
            <a:pPr marL="342900" indent="-342900">
              <a:buFontTx/>
              <a:buChar char="-"/>
            </a:pPr>
            <a:endParaRPr lang="en-US" dirty="0"/>
          </a:p>
        </p:txBody>
      </p:sp>
    </p:spTree>
    <p:extLst>
      <p:ext uri="{BB962C8B-B14F-4D97-AF65-F5344CB8AC3E}">
        <p14:creationId xmlns:p14="http://schemas.microsoft.com/office/powerpoint/2010/main" val="1100805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smtClean="0"/>
              <a:t>This brings us to our exemplar,</a:t>
            </a:r>
            <a:r>
              <a:rPr lang="en-US" baseline="0" dirty="0" smtClean="0"/>
              <a:t> Needham Massachusetts.</a:t>
            </a:r>
          </a:p>
        </p:txBody>
      </p:sp>
    </p:spTree>
    <p:extLst>
      <p:ext uri="{BB962C8B-B14F-4D97-AF65-F5344CB8AC3E}">
        <p14:creationId xmlns:p14="http://schemas.microsoft.com/office/powerpoint/2010/main" val="1877455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baseline="0" dirty="0" smtClean="0"/>
              <a:t>It is a town of 30,000 people, a suburb of Boston, that sits closely surrounded by 5 other suburbs</a:t>
            </a:r>
          </a:p>
          <a:p>
            <a:pPr marL="342900" indent="-342900">
              <a:buFontTx/>
              <a:buChar char="-"/>
            </a:pPr>
            <a:endParaRPr lang="en-US" dirty="0"/>
          </a:p>
        </p:txBody>
      </p:sp>
    </p:spTree>
    <p:extLst>
      <p:ext uri="{BB962C8B-B14F-4D97-AF65-F5344CB8AC3E}">
        <p14:creationId xmlns:p14="http://schemas.microsoft.com/office/powerpoint/2010/main" val="424982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defTabSz="457200" eaLnBrk="1" fontAlgn="auto" latinLnBrk="0" hangingPunct="1">
              <a:lnSpc>
                <a:spcPct val="100000"/>
              </a:lnSpc>
              <a:spcBef>
                <a:spcPts val="0"/>
              </a:spcBef>
              <a:spcAft>
                <a:spcPts val="0"/>
              </a:spcAft>
              <a:buClrTx/>
              <a:buSzTx/>
              <a:buFontTx/>
              <a:buChar char="-"/>
              <a:tabLst/>
              <a:defRPr/>
            </a:pPr>
            <a:r>
              <a:rPr lang="en-US" baseline="0" dirty="0" smtClean="0"/>
              <a:t>In 2004 they decided they were going to raise their Tobacco age to 21. They grandfathered in people already over 18 so it took three years to be in full effect.</a:t>
            </a:r>
          </a:p>
          <a:p>
            <a:pPr marL="342900" marR="0" indent="-342900" defTabSz="457200" eaLnBrk="1" fontAlgn="auto" latinLnBrk="0" hangingPunct="1">
              <a:lnSpc>
                <a:spcPct val="100000"/>
              </a:lnSpc>
              <a:spcBef>
                <a:spcPts val="0"/>
              </a:spcBef>
              <a:spcAft>
                <a:spcPts val="0"/>
              </a:spcAft>
              <a:buClrTx/>
              <a:buSzTx/>
              <a:buFontTx/>
              <a:buChar char="-"/>
              <a:tabLst/>
              <a:defRPr/>
            </a:pPr>
            <a:r>
              <a:rPr lang="en-US" baseline="0" dirty="0" smtClean="0"/>
              <a:t>It was thought that the other suburbs would follow suit, but none of them did. No one touched it, so it didn’t seem like it would have a great effect.</a:t>
            </a:r>
            <a:endParaRPr lang="en-US" dirty="0" smtClean="0"/>
          </a:p>
          <a:p>
            <a:endParaRPr lang="en-US" dirty="0"/>
          </a:p>
        </p:txBody>
      </p:sp>
    </p:spTree>
    <p:extLst>
      <p:ext uri="{BB962C8B-B14F-4D97-AF65-F5344CB8AC3E}">
        <p14:creationId xmlns:p14="http://schemas.microsoft.com/office/powerpoint/2010/main" val="3941597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 </a:t>
            </a:r>
            <a:r>
              <a:rPr lang="en-US" baseline="0" dirty="0" smtClean="0"/>
              <a:t>      We are first going to talk about the Why.</a:t>
            </a:r>
            <a:endParaRPr lang="en-US" dirty="0" smtClean="0"/>
          </a:p>
          <a:p>
            <a:pPr marL="342900" indent="-342900">
              <a:buFontTx/>
              <a:buChar char="-"/>
            </a:pPr>
            <a:r>
              <a:rPr lang="en-US" dirty="0" smtClean="0"/>
              <a:t>You can’t start talking about cigarettes without</a:t>
            </a:r>
            <a:r>
              <a:rPr lang="en-US" baseline="0" dirty="0" smtClean="0"/>
              <a:t> unfortunately talking about death.</a:t>
            </a:r>
          </a:p>
          <a:p>
            <a:pPr marL="342900" indent="-342900">
              <a:buFontTx/>
              <a:buChar char="-"/>
            </a:pPr>
            <a:r>
              <a:rPr lang="en-US" baseline="0" dirty="0" smtClean="0"/>
              <a:t>Explain Graph – Smoking and Second hand smoke account for over a half a million deaths a year in the United States</a:t>
            </a:r>
          </a:p>
          <a:p>
            <a:pPr marL="342900" indent="-342900">
              <a:buFontTx/>
              <a:buChar char="-"/>
            </a:pPr>
            <a:r>
              <a:rPr lang="en-US" baseline="0" dirty="0" smtClean="0"/>
              <a:t>That is the equivalent of 3 fully loaded 747’s crashing and burning every day at *mention local airport to personalize it*</a:t>
            </a:r>
          </a:p>
          <a:p>
            <a:pPr marL="342900" indent="-342900">
              <a:buFontTx/>
              <a:buChar char="-"/>
            </a:pPr>
            <a:r>
              <a:rPr lang="en-US" baseline="0" dirty="0" smtClean="0"/>
              <a:t>If one plane crashed it would be in the news for months. But this is the reality of Tobacco use</a:t>
            </a:r>
          </a:p>
        </p:txBody>
      </p:sp>
    </p:spTree>
    <p:extLst>
      <p:ext uri="{BB962C8B-B14F-4D97-AF65-F5344CB8AC3E}">
        <p14:creationId xmlns:p14="http://schemas.microsoft.com/office/powerpoint/2010/main" val="3672791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smtClean="0"/>
              <a:t>And yet, here is what happened. A study was done by a charitable foundation that measured smoking</a:t>
            </a:r>
            <a:r>
              <a:rPr lang="en-US" baseline="0" dirty="0" smtClean="0"/>
              <a:t> rates among high </a:t>
            </a:r>
            <a:r>
              <a:rPr lang="en-US" baseline="0" dirty="0" err="1" smtClean="0"/>
              <a:t>schoolers</a:t>
            </a:r>
            <a:r>
              <a:rPr lang="en-US" dirty="0" smtClean="0"/>
              <a:t> in the </a:t>
            </a:r>
            <a:r>
              <a:rPr lang="en-US" dirty="0" err="1" smtClean="0"/>
              <a:t>Metrowest</a:t>
            </a:r>
            <a:r>
              <a:rPr lang="en-US" baseline="0" dirty="0" smtClean="0"/>
              <a:t> area, which is a collection of over 20 suburbs near Boston. </a:t>
            </a:r>
          </a:p>
          <a:p>
            <a:pPr marL="342900" indent="-342900">
              <a:buFontTx/>
              <a:buChar char="-"/>
            </a:pPr>
            <a:r>
              <a:rPr lang="en-US" baseline="0" dirty="0" smtClean="0"/>
              <a:t>Look at the difference in the drop in youth smoking between Needham and the other suburbs. Needham dropped its current smoking rate, which is once in the past 30 days, by 50%. It dropped its frequent smoking by 65%. Now, the other suburbs did drop as well, but Needham dropped by 3 times the rate.</a:t>
            </a:r>
          </a:p>
          <a:p>
            <a:pPr marL="342900" indent="-342900">
              <a:buFontTx/>
              <a:buChar char="-"/>
            </a:pPr>
            <a:r>
              <a:rPr lang="en-US" baseline="0" dirty="0" smtClean="0"/>
              <a:t>This is the data that NYC and Mayor Bloomberg looked at to decide to take their tobacco age to 21. This is the data that shows that this will work, and work even when you are in a city tightly surrounded by other suburbs. One where you can drive 10 minutes down the road to the next town.</a:t>
            </a:r>
          </a:p>
          <a:p>
            <a:pPr marL="342900" indent="-342900">
              <a:buFontTx/>
              <a:buChar char="-"/>
            </a:pPr>
            <a:r>
              <a:rPr lang="en-US" baseline="0" dirty="0" smtClean="0"/>
              <a:t>Why did it work? Because it marked a cultural change, and because of this…</a:t>
            </a:r>
            <a:endParaRPr lang="en-US" dirty="0"/>
          </a:p>
        </p:txBody>
      </p:sp>
    </p:spTree>
    <p:extLst>
      <p:ext uri="{BB962C8B-B14F-4D97-AF65-F5344CB8AC3E}">
        <p14:creationId xmlns:p14="http://schemas.microsoft.com/office/powerpoint/2010/main" val="2751986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smtClean="0"/>
              <a:t>Almost all of those who supply tobacco products to those under 18, are</a:t>
            </a:r>
            <a:r>
              <a:rPr lang="en-US" baseline="0" dirty="0" smtClean="0"/>
              <a:t> themselves under 21.</a:t>
            </a:r>
          </a:p>
          <a:p>
            <a:pPr marL="342900" indent="-342900">
              <a:buFontTx/>
              <a:buChar char="-"/>
            </a:pPr>
            <a:r>
              <a:rPr lang="en-US" baseline="0" dirty="0" smtClean="0"/>
              <a:t>High school kids just don</a:t>
            </a:r>
            <a:r>
              <a:rPr lang="fr-FR" baseline="0" dirty="0" smtClean="0"/>
              <a:t>’</a:t>
            </a:r>
            <a:r>
              <a:rPr lang="en-US" baseline="0" dirty="0" smtClean="0"/>
              <a:t>t know many people over 21, and those who are over 21 are much less willing to buy a high school kid cigarettes every day.</a:t>
            </a:r>
          </a:p>
          <a:p>
            <a:pPr marL="342900" indent="-342900">
              <a:buFontTx/>
              <a:buChar char="-"/>
            </a:pPr>
            <a:r>
              <a:rPr lang="en-US" baseline="0" dirty="0" smtClean="0"/>
              <a:t>However, those who are age 18-20 purchase only 2% of all cigarettes sold, a small sliver.</a:t>
            </a:r>
          </a:p>
          <a:p>
            <a:pPr marL="342900" indent="-342900">
              <a:buFontTx/>
              <a:buChar char="-"/>
            </a:pPr>
            <a:r>
              <a:rPr lang="en-US" baseline="0" dirty="0" smtClean="0"/>
              <a:t>This is the lever by which tobacco 21 works. By eliminating only 2% of sales, nowhere near enough to take a local business under, almost 90% of initiation can be eliminated. </a:t>
            </a:r>
          </a:p>
          <a:p>
            <a:pPr marL="342900" indent="-342900">
              <a:buFontTx/>
              <a:buChar char="-"/>
            </a:pPr>
            <a:r>
              <a:rPr lang="en-US" baseline="0" dirty="0" smtClean="0"/>
              <a:t>That 2% of the market drives almost all addiction.</a:t>
            </a:r>
            <a:endParaRPr lang="en-US" dirty="0"/>
          </a:p>
        </p:txBody>
      </p:sp>
    </p:spTree>
    <p:extLst>
      <p:ext uri="{BB962C8B-B14F-4D97-AF65-F5344CB8AC3E}">
        <p14:creationId xmlns:p14="http://schemas.microsoft.com/office/powerpoint/2010/main" val="1869969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smtClean="0"/>
              <a:t>Here is the what. What we think is important</a:t>
            </a:r>
            <a:r>
              <a:rPr lang="en-US" baseline="0" dirty="0" smtClean="0"/>
              <a:t> for a strong piece of legislation to effectively implement a tobacco 21 ordinance.</a:t>
            </a:r>
          </a:p>
          <a:p>
            <a:pPr marL="342900" indent="-342900">
              <a:buFontTx/>
              <a:buChar char="-"/>
            </a:pPr>
            <a:r>
              <a:rPr lang="en-US" baseline="0" dirty="0" smtClean="0"/>
              <a:t>There are examples of strong tobacco 21 ordinances you can find online at tobacco21.org</a:t>
            </a:r>
          </a:p>
          <a:p>
            <a:pPr marL="342900" indent="-342900">
              <a:buFontTx/>
              <a:buChar char="-"/>
            </a:pPr>
            <a:r>
              <a:rPr lang="en-US" baseline="0" dirty="0" smtClean="0"/>
              <a:t>It is time for you to help children keep away from tobacco products, and end this epidemic.</a:t>
            </a:r>
            <a:endParaRPr lang="en-US" dirty="0"/>
          </a:p>
        </p:txBody>
      </p:sp>
    </p:spTree>
    <p:extLst>
      <p:ext uri="{BB962C8B-B14F-4D97-AF65-F5344CB8AC3E}">
        <p14:creationId xmlns:p14="http://schemas.microsoft.com/office/powerpoint/2010/main" val="3970743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 like to end by remembering</a:t>
            </a:r>
            <a:r>
              <a:rPr lang="en-US" baseline="0" dirty="0" smtClean="0"/>
              <a:t> that a human brain turned on its side looks like a question mark…</a:t>
            </a:r>
            <a:endParaRPr lang="en-US" dirty="0"/>
          </a:p>
        </p:txBody>
      </p:sp>
    </p:spTree>
    <p:extLst>
      <p:ext uri="{BB962C8B-B14F-4D97-AF65-F5344CB8AC3E}">
        <p14:creationId xmlns:p14="http://schemas.microsoft.com/office/powerpoint/2010/main" val="1125700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Any questions?</a:t>
            </a:r>
            <a:endParaRPr lang="en-US" dirty="0"/>
          </a:p>
        </p:txBody>
      </p:sp>
    </p:spTree>
    <p:extLst>
      <p:ext uri="{BB962C8B-B14F-4D97-AF65-F5344CB8AC3E}">
        <p14:creationId xmlns:p14="http://schemas.microsoft.com/office/powerpoint/2010/main" val="3203196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 audience to visit Tobacco21.org for more information.</a:t>
            </a:r>
            <a:r>
              <a:rPr lang="en-US" baseline="0" dirty="0" smtClean="0"/>
              <a:t> Visit the about us to ask us any questions</a:t>
            </a:r>
          </a:p>
          <a:p>
            <a:pPr marL="0" marR="0" indent="0" defTabSz="457200" eaLnBrk="1" fontAlgn="auto" latinLnBrk="0" hangingPunct="1">
              <a:lnSpc>
                <a:spcPct val="100000"/>
              </a:lnSpc>
              <a:spcBef>
                <a:spcPts val="0"/>
              </a:spcBef>
              <a:spcAft>
                <a:spcPts val="0"/>
              </a:spcAft>
              <a:buClrTx/>
              <a:buSzTx/>
              <a:buFontTx/>
              <a:buNone/>
              <a:tabLst/>
              <a:defRPr/>
            </a:pPr>
            <a:r>
              <a:rPr lang="en-US" dirty="0" smtClean="0"/>
              <a:t>One final thought</a:t>
            </a:r>
            <a:r>
              <a:rPr lang="en-US" baseline="0" dirty="0" smtClean="0"/>
              <a:t> to end on (next slide). Never end on questions, end with a finale (video on next slide)</a:t>
            </a:r>
            <a:endParaRPr lang="en-US" dirty="0" smtClean="0"/>
          </a:p>
          <a:p>
            <a:endParaRPr lang="en-US" dirty="0"/>
          </a:p>
        </p:txBody>
      </p:sp>
    </p:spTree>
    <p:extLst>
      <p:ext uri="{BB962C8B-B14F-4D97-AF65-F5344CB8AC3E}">
        <p14:creationId xmlns:p14="http://schemas.microsoft.com/office/powerpoint/2010/main" val="920600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final thought</a:t>
            </a:r>
            <a:r>
              <a:rPr lang="en-US" baseline="0" dirty="0" smtClean="0"/>
              <a:t> to end on. Never end on questions, end with a finale (this </a:t>
            </a:r>
            <a:r>
              <a:rPr lang="en-US" baseline="0" smtClean="0"/>
              <a:t>video)</a:t>
            </a:r>
            <a:endParaRPr lang="en-US" baseline="0" dirty="0" smtClean="0"/>
          </a:p>
        </p:txBody>
      </p:sp>
    </p:spTree>
    <p:extLst>
      <p:ext uri="{BB962C8B-B14F-4D97-AF65-F5344CB8AC3E}">
        <p14:creationId xmlns:p14="http://schemas.microsoft.com/office/powerpoint/2010/main" val="3203196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baseline="0" dirty="0" smtClean="0"/>
              <a:t>Not only does it bring death, but it is the type of death that it brings, a slow, painful, asphyxiating death.</a:t>
            </a:r>
          </a:p>
          <a:p>
            <a:pPr marL="342900" indent="-342900">
              <a:buFontTx/>
              <a:buChar char="-"/>
            </a:pPr>
            <a:r>
              <a:rPr lang="en-US" baseline="0" dirty="0" smtClean="0"/>
              <a:t>This slide will show just some of the ways tobacco can end a life</a:t>
            </a:r>
          </a:p>
        </p:txBody>
      </p:sp>
    </p:spTree>
    <p:extLst>
      <p:ext uri="{BB962C8B-B14F-4D97-AF65-F5344CB8AC3E}">
        <p14:creationId xmlns:p14="http://schemas.microsoft.com/office/powerpoint/2010/main" val="1045351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smtClean="0"/>
              <a:t>And it is not just death that Tobacco brings. If you</a:t>
            </a:r>
            <a:r>
              <a:rPr lang="en-US" baseline="0" dirty="0" smtClean="0"/>
              <a:t> look at this slide you will see how many negative affects tobacco has, not just for the user, but for those close to them.</a:t>
            </a:r>
          </a:p>
          <a:p>
            <a:pPr marL="342900" marR="0" indent="-342900" defTabSz="457200" eaLnBrk="1" fontAlgn="auto" latinLnBrk="0" hangingPunct="1">
              <a:lnSpc>
                <a:spcPct val="100000"/>
              </a:lnSpc>
              <a:spcBef>
                <a:spcPts val="0"/>
              </a:spcBef>
              <a:spcAft>
                <a:spcPts val="0"/>
              </a:spcAft>
              <a:buClrTx/>
              <a:buSzTx/>
              <a:buFontTx/>
              <a:buChar char="-"/>
              <a:tabLst/>
              <a:defRPr/>
            </a:pPr>
            <a:r>
              <a:rPr lang="en-US" baseline="0" dirty="0" smtClean="0"/>
              <a:t>I am sure some of you have your own stories about how Tobacco use has affected your life.</a:t>
            </a:r>
          </a:p>
          <a:p>
            <a:pPr marL="342900" indent="-342900">
              <a:buFontTx/>
              <a:buChar char="-"/>
            </a:pPr>
            <a:r>
              <a:rPr lang="en-US" baseline="0" dirty="0" smtClean="0"/>
              <a:t>We have to do something different.</a:t>
            </a:r>
          </a:p>
          <a:p>
            <a:pPr marL="0" marR="0" indent="0" defTabSz="45720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3933924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smtClean="0"/>
              <a:t>This video is from the CDC, detailing how, with our current trajectory, 5.6 million kids alive today will die</a:t>
            </a:r>
            <a:r>
              <a:rPr lang="en-US" baseline="0" dirty="0" smtClean="0"/>
              <a:t> from Tobacco use</a:t>
            </a:r>
          </a:p>
          <a:p>
            <a:pPr marL="342900" indent="-342900">
              <a:buFontTx/>
              <a:buChar char="-"/>
            </a:pPr>
            <a:r>
              <a:rPr lang="en-US" baseline="0" dirty="0" smtClean="0"/>
              <a:t>We have done a good job against smoking, but we haven’t done nearly enough. </a:t>
            </a:r>
            <a:endParaRPr lang="en-US" dirty="0"/>
          </a:p>
        </p:txBody>
      </p:sp>
    </p:spTree>
    <p:extLst>
      <p:ext uri="{BB962C8B-B14F-4D97-AF65-F5344CB8AC3E}">
        <p14:creationId xmlns:p14="http://schemas.microsoft.com/office/powerpoint/2010/main" val="1655491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smtClean="0"/>
              <a:t>Let’s now talk about the ‘Why Now?”</a:t>
            </a:r>
          </a:p>
          <a:p>
            <a:pPr marL="342900" indent="-342900">
              <a:buFontTx/>
              <a:buChar char="-"/>
            </a:pPr>
            <a:r>
              <a:rPr lang="en-US" dirty="0" smtClean="0"/>
              <a:t>In 2009, as part of the Family Smoking</a:t>
            </a:r>
            <a:r>
              <a:rPr lang="en-US" baseline="0" dirty="0" smtClean="0"/>
              <a:t> Prevention and Tobacco Control Act, Congress mandated a study to be done by the Institute of Medicine research the effects of raising the tobacco age. It was just released in early 2015.</a:t>
            </a:r>
          </a:p>
          <a:p>
            <a:pPr marL="342900" indent="-342900">
              <a:buFontTx/>
              <a:buChar char="-"/>
            </a:pPr>
            <a:r>
              <a:rPr lang="en-US" baseline="0" dirty="0" smtClean="0"/>
              <a:t>Unfortunately, thanks to big tobacco the FDA is prohibited from raising the tobacco age nationally, which shows you how afraid they are of this idea</a:t>
            </a:r>
          </a:p>
        </p:txBody>
      </p:sp>
    </p:spTree>
    <p:extLst>
      <p:ext uri="{BB962C8B-B14F-4D97-AF65-F5344CB8AC3E}">
        <p14:creationId xmlns:p14="http://schemas.microsoft.com/office/powerpoint/2010/main" val="2802850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baseline="0" dirty="0" smtClean="0"/>
              <a:t>Using mathematical modeling with extremely conservative estimates, here are some of the findings from the 360 page report.</a:t>
            </a:r>
          </a:p>
          <a:p>
            <a:pPr marL="342900" indent="-342900">
              <a:buFontTx/>
              <a:buChar char="-"/>
            </a:pPr>
            <a:r>
              <a:rPr lang="en-US" baseline="0" dirty="0" smtClean="0"/>
              <a:t>*Read from slide*</a:t>
            </a:r>
          </a:p>
          <a:p>
            <a:pPr marL="342900" indent="-342900">
              <a:buFontTx/>
              <a:buChar char="-"/>
            </a:pPr>
            <a:r>
              <a:rPr lang="en-US" baseline="0" dirty="0" smtClean="0"/>
              <a:t>Mention that there is reason to believe the drop in youth initiation would be closer to 50%</a:t>
            </a:r>
          </a:p>
          <a:p>
            <a:pPr marL="342900" indent="-342900">
              <a:buFontTx/>
              <a:buChar char="-"/>
            </a:pPr>
            <a:r>
              <a:rPr lang="en-US" baseline="0" dirty="0" smtClean="0"/>
              <a:t>Young women smoke during pregnancy at a much higher rate than their older counterparts. These last two figures would have IMMEDIATE impact, and alone make this worth considering. </a:t>
            </a:r>
            <a:endParaRPr lang="en-US" dirty="0"/>
          </a:p>
        </p:txBody>
      </p:sp>
    </p:spTree>
    <p:extLst>
      <p:ext uri="{BB962C8B-B14F-4D97-AF65-F5344CB8AC3E}">
        <p14:creationId xmlns:p14="http://schemas.microsoft.com/office/powerpoint/2010/main" val="4083811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smtClean="0"/>
              <a:t>Other</a:t>
            </a:r>
            <a:r>
              <a:rPr lang="en-US" baseline="0" dirty="0" smtClean="0"/>
              <a:t> reasons for why now? </a:t>
            </a:r>
            <a:r>
              <a:rPr lang="en-US" dirty="0" smtClean="0"/>
              <a:t>A</a:t>
            </a:r>
            <a:r>
              <a:rPr lang="en-US" baseline="0" dirty="0" smtClean="0"/>
              <a:t>n average of one city a week passes a Tobacco 21 ordinance. The momentum behind this is huge.</a:t>
            </a:r>
          </a:p>
          <a:p>
            <a:pPr marL="342900" indent="-342900">
              <a:buFontTx/>
              <a:buChar char="-"/>
            </a:pPr>
            <a:r>
              <a:rPr lang="en-US" baseline="0" dirty="0" smtClean="0"/>
              <a:t>Hawaii became the first state to raise their tobacco age to 21, which they began enforcing 1/1/2016</a:t>
            </a:r>
          </a:p>
          <a:p>
            <a:pPr marL="342900" indent="-342900">
              <a:buFontTx/>
              <a:buChar char="-"/>
            </a:pPr>
            <a:r>
              <a:rPr lang="en-US" baseline="0" dirty="0" smtClean="0"/>
              <a:t>California has passed a Tobacco 21 bill through the House and Senate, and it simply awaits the governor’s signature. </a:t>
            </a:r>
            <a:endParaRPr lang="en-US" dirty="0"/>
          </a:p>
        </p:txBody>
      </p:sp>
    </p:spTree>
    <p:extLst>
      <p:ext uri="{BB962C8B-B14F-4D97-AF65-F5344CB8AC3E}">
        <p14:creationId xmlns:p14="http://schemas.microsoft.com/office/powerpoint/2010/main" val="252230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dirty="0" smtClean="0"/>
              <a:t>Now lets talk about ‘Why *your city*’</a:t>
            </a:r>
          </a:p>
          <a:p>
            <a:pPr marL="342900" indent="-342900">
              <a:buFontTx/>
              <a:buChar char="-"/>
            </a:pPr>
            <a:r>
              <a:rPr lang="en-US" dirty="0" smtClean="0"/>
              <a:t>Go to http://</a:t>
            </a:r>
            <a:r>
              <a:rPr lang="en-US" dirty="0" err="1" smtClean="0"/>
              <a:t>nccd.cdc.gov</a:t>
            </a:r>
            <a:r>
              <a:rPr lang="en-US" dirty="0" smtClean="0"/>
              <a:t>/</a:t>
            </a:r>
            <a:r>
              <a:rPr lang="en-US" dirty="0" err="1" smtClean="0"/>
              <a:t>youthonline</a:t>
            </a:r>
            <a:r>
              <a:rPr lang="en-US" dirty="0" smtClean="0"/>
              <a:t>/App/</a:t>
            </a:r>
            <a:r>
              <a:rPr lang="en-US" dirty="0" err="1" smtClean="0"/>
              <a:t>Default.aspx</a:t>
            </a:r>
            <a:r>
              <a:rPr lang="en-US" dirty="0" smtClean="0"/>
              <a:t> and find your state’s rate</a:t>
            </a:r>
            <a:r>
              <a:rPr lang="en-US" baseline="0" dirty="0" smtClean="0"/>
              <a:t> of current tobacco use among high school seniors. Seniors are the best predictor of adult tobacco use.</a:t>
            </a:r>
          </a:p>
          <a:p>
            <a:pPr marL="342900" indent="-342900">
              <a:buFontTx/>
              <a:buChar char="-"/>
            </a:pPr>
            <a:r>
              <a:rPr lang="en-US" baseline="0" dirty="0" smtClean="0"/>
              <a:t>Mention how this doesn’t even measure hookah or e-cigarette use</a:t>
            </a:r>
          </a:p>
          <a:p>
            <a:pPr marL="342900" indent="-342900">
              <a:buFontTx/>
              <a:buChar char="-"/>
            </a:pPr>
            <a:r>
              <a:rPr lang="en-US" baseline="0" dirty="0" smtClean="0"/>
              <a:t>Very discouraging number. </a:t>
            </a:r>
            <a:endParaRPr lang="en-US" dirty="0"/>
          </a:p>
        </p:txBody>
      </p:sp>
    </p:spTree>
    <p:extLst>
      <p:ext uri="{BB962C8B-B14F-4D97-AF65-F5344CB8AC3E}">
        <p14:creationId xmlns:p14="http://schemas.microsoft.com/office/powerpoint/2010/main" val="506219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0432FF"/>
            </a:gs>
            <a:gs pos="100000">
              <a:srgbClr val="000000"/>
            </a:gs>
          </a:gsLst>
          <a:lin ang="0" scaled="0"/>
        </a:gradFill>
        <a:effectLst/>
      </p:bgPr>
    </p:bg>
    <p:spTree>
      <p:nvGrpSpPr>
        <p:cNvPr id="1" name=""/>
        <p:cNvGrpSpPr/>
        <p:nvPr/>
      </p:nvGrpSpPr>
      <p:grpSpPr>
        <a:xfrm>
          <a:off x="0" y="0"/>
          <a:ext cx="0" cy="0"/>
          <a:chOff x="0" y="0"/>
          <a:chExt cx="0" cy="0"/>
        </a:xfrm>
      </p:grpSpPr>
      <p:grpSp>
        <p:nvGrpSpPr>
          <p:cNvPr id="32" name="Group 32"/>
          <p:cNvGrpSpPr/>
          <p:nvPr/>
        </p:nvGrpSpPr>
        <p:grpSpPr>
          <a:xfrm>
            <a:off x="-11954934" y="6321"/>
            <a:ext cx="24941673" cy="19471529"/>
            <a:chOff x="0" y="0"/>
            <a:chExt cx="24941672" cy="19471527"/>
          </a:xfrm>
        </p:grpSpPr>
        <p:sp>
          <p:nvSpPr>
            <p:cNvPr id="30" name="Shape 30"/>
            <p:cNvSpPr/>
            <p:nvPr/>
          </p:nvSpPr>
          <p:spPr>
            <a:xfrm>
              <a:off x="19617832" y="2249197"/>
              <a:ext cx="5323841" cy="7480019"/>
            </a:xfrm>
            <a:custGeom>
              <a:avLst/>
              <a:gdLst/>
              <a:ahLst/>
              <a:cxnLst>
                <a:cxn ang="0">
                  <a:pos x="wd2" y="hd2"/>
                </a:cxn>
                <a:cxn ang="5400000">
                  <a:pos x="wd2" y="hd2"/>
                </a:cxn>
                <a:cxn ang="10800000">
                  <a:pos x="wd2" y="hd2"/>
                </a:cxn>
                <a:cxn ang="16200000">
                  <a:pos x="wd2" y="hd2"/>
                </a:cxn>
              </a:cxnLst>
              <a:rect l="0" t="0" r="r" b="b"/>
              <a:pathLst>
                <a:path w="21600" h="21600" extrusionOk="0">
                  <a:moveTo>
                    <a:pt x="17450" y="21593"/>
                  </a:moveTo>
                  <a:lnTo>
                    <a:pt x="21600" y="21600"/>
                  </a:lnTo>
                  <a:lnTo>
                    <a:pt x="21600" y="9369"/>
                  </a:lnTo>
                  <a:lnTo>
                    <a:pt x="0" y="0"/>
                  </a:lnTo>
                  <a:lnTo>
                    <a:pt x="1841" y="978"/>
                  </a:lnTo>
                  <a:lnTo>
                    <a:pt x="3353" y="1819"/>
                  </a:lnTo>
                  <a:lnTo>
                    <a:pt x="5056" y="2875"/>
                  </a:lnTo>
                  <a:lnTo>
                    <a:pt x="6705" y="3990"/>
                  </a:lnTo>
                  <a:lnTo>
                    <a:pt x="9124" y="5887"/>
                  </a:lnTo>
                  <a:lnTo>
                    <a:pt x="11267" y="7902"/>
                  </a:lnTo>
                  <a:lnTo>
                    <a:pt x="12824" y="9662"/>
                  </a:lnTo>
                  <a:lnTo>
                    <a:pt x="14180" y="11481"/>
                  </a:lnTo>
                  <a:lnTo>
                    <a:pt x="15252" y="13300"/>
                  </a:lnTo>
                  <a:lnTo>
                    <a:pt x="16040" y="14963"/>
                  </a:lnTo>
                  <a:lnTo>
                    <a:pt x="16571" y="16371"/>
                  </a:lnTo>
                  <a:lnTo>
                    <a:pt x="17066" y="18112"/>
                  </a:lnTo>
                  <a:lnTo>
                    <a:pt x="17313" y="19638"/>
                  </a:lnTo>
                  <a:lnTo>
                    <a:pt x="17450" y="21593"/>
                  </a:lnTo>
                </a:path>
              </a:pathLst>
            </a:custGeom>
            <a:gradFill flip="none" rotWithShape="1">
              <a:gsLst>
                <a:gs pos="0">
                  <a:srgbClr val="182F76"/>
                </a:gs>
                <a:gs pos="100000">
                  <a:srgbClr val="3366FF"/>
                </a:gs>
              </a:gsLst>
              <a:lin ang="0" scaled="0"/>
            </a:gradFill>
            <a:ln w="12700" cap="flat">
              <a:noFill/>
              <a:miter lim="400000"/>
            </a:ln>
            <a:effectLst/>
          </p:spPr>
          <p:txBody>
            <a:bodyPr wrap="square" lIns="65023" tIns="65023" rIns="65023" bIns="65023" numCol="1" anchor="t">
              <a:noAutofit/>
            </a:bodyPr>
            <a:lstStyle/>
            <a:p>
              <a:pPr lvl="0" algn="l" defTabSz="457200">
                <a:defRPr sz="2400">
                  <a:latin typeface="Times New Roman"/>
                  <a:ea typeface="Times New Roman"/>
                  <a:cs typeface="Times New Roman"/>
                  <a:sym typeface="Times New Roman"/>
                </a:defRPr>
              </a:pPr>
              <a:endParaRPr/>
            </a:p>
          </p:txBody>
        </p:sp>
        <p:sp>
          <p:nvSpPr>
            <p:cNvPr id="31" name="Shape 31"/>
            <p:cNvSpPr/>
            <p:nvPr/>
          </p:nvSpPr>
          <p:spPr>
            <a:xfrm>
              <a:off x="0" y="0"/>
              <a:ext cx="23923415" cy="1947152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path>
              </a:pathLst>
            </a:custGeom>
            <a:noFill/>
            <a:ln w="12700" cap="sq">
              <a:solidFill>
                <a:srgbClr val="3366FF"/>
              </a:solidFill>
              <a:prstDash val="solid"/>
              <a:round/>
            </a:ln>
            <a:effectLst/>
          </p:spPr>
          <p:txBody>
            <a:bodyPr wrap="square" lIns="65023" tIns="65023" rIns="65023" bIns="65023" numCol="1" anchor="t">
              <a:noAutofit/>
            </a:bodyPr>
            <a:lstStyle/>
            <a:p>
              <a:pPr lvl="0" algn="l" defTabSz="457200">
                <a:defRPr sz="2400">
                  <a:latin typeface="Times New Roman"/>
                  <a:ea typeface="Times New Roman"/>
                  <a:cs typeface="Times New Roman"/>
                  <a:sym typeface="Times New Roman"/>
                </a:defRPr>
              </a:pPr>
              <a:endParaRPr/>
            </a:p>
          </p:txBody>
        </p:sp>
      </p:grpSp>
      <p:sp>
        <p:nvSpPr>
          <p:cNvPr id="33" name="Shape 33"/>
          <p:cNvSpPr>
            <a:spLocks noGrp="1"/>
          </p:cNvSpPr>
          <p:nvPr>
            <p:ph type="sldNum" sz="quarter" idx="2"/>
          </p:nvPr>
        </p:nvSpPr>
        <p:spPr>
          <a:xfrm>
            <a:off x="10239022" y="8821983"/>
            <a:ext cx="444501" cy="464258"/>
          </a:xfrm>
          <a:prstGeom prst="rect">
            <a:avLst/>
          </a:prstGeom>
          <a:ln w="12700">
            <a:miter lim="400000"/>
          </a:ln>
        </p:spPr>
        <p:txBody>
          <a:bodyPr wrap="none" lIns="0" tIns="0" rIns="0" bIns="0" anchor="b">
            <a:spAutoFit/>
          </a:bodyPr>
          <a:lstStyle>
            <a:lvl1pPr algn="l" defTabSz="914400">
              <a:defRPr sz="3400">
                <a:latin typeface="Times New Roman"/>
                <a:ea typeface="Times New Roman"/>
                <a:cs typeface="Times New Roman"/>
                <a:sym typeface="Times New Roman"/>
              </a:defRPr>
            </a:lvl1pPr>
          </a:lstStyle>
          <a:p>
            <a:pPr lvl="0"/>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5" name="Shape 35"/>
          <p:cNvSpPr>
            <a:spLocks noGrp="1"/>
          </p:cNvSpPr>
          <p:nvPr>
            <p:ph type="body" idx="1"/>
          </p:nvPr>
        </p:nvSpPr>
        <p:spPr>
          <a:xfrm>
            <a:off x="1270000" y="1270000"/>
            <a:ext cx="10464800" cy="7213600"/>
          </a:xfrm>
          <a:prstGeom prst="rect">
            <a:avLst/>
          </a:prstGeom>
        </p:spPr>
        <p:txBody>
          <a:bodyPr lIns="50800" tIns="50800" rIns="50800" bIns="50800">
            <a:noAutofit/>
          </a:bodyPr>
          <a:lstStyle>
            <a:lvl1pPr marL="889000" indent="-571500">
              <a:spcBef>
                <a:spcPts val="4800"/>
              </a:spcBef>
              <a:buSzPct val="171000"/>
              <a:defRPr sz="4200">
                <a:latin typeface="Gill Sans"/>
                <a:ea typeface="Gill Sans"/>
                <a:cs typeface="Gill Sans"/>
                <a:sym typeface="Gill Sans"/>
              </a:defRPr>
            </a:lvl1pPr>
            <a:lvl2pPr marL="1333500" indent="-571500">
              <a:spcBef>
                <a:spcPts val="4800"/>
              </a:spcBef>
              <a:buSzPct val="171000"/>
              <a:defRPr sz="4200">
                <a:latin typeface="Gill Sans"/>
                <a:ea typeface="Gill Sans"/>
                <a:cs typeface="Gill Sans"/>
                <a:sym typeface="Gill Sans"/>
              </a:defRPr>
            </a:lvl2pPr>
            <a:lvl3pPr marL="1778000" indent="-571500">
              <a:spcBef>
                <a:spcPts val="4800"/>
              </a:spcBef>
              <a:buSzPct val="171000"/>
              <a:defRPr sz="4200">
                <a:latin typeface="Gill Sans"/>
                <a:ea typeface="Gill Sans"/>
                <a:cs typeface="Gill Sans"/>
                <a:sym typeface="Gill Sans"/>
              </a:defRPr>
            </a:lvl3pPr>
            <a:lvl4pPr marL="2222500" indent="-571500">
              <a:spcBef>
                <a:spcPts val="4800"/>
              </a:spcBef>
              <a:buSzPct val="171000"/>
              <a:defRPr sz="4200">
                <a:latin typeface="Gill Sans"/>
                <a:ea typeface="Gill Sans"/>
                <a:cs typeface="Gill Sans"/>
                <a:sym typeface="Gill Sans"/>
              </a:defRPr>
            </a:lvl4pPr>
            <a:lvl5pPr marL="2667000" indent="-571500">
              <a:spcBef>
                <a:spcPts val="4800"/>
              </a:spcBef>
              <a:buSzPct val="171000"/>
              <a:defRPr sz="4200">
                <a:latin typeface="Gill Sans"/>
                <a:ea typeface="Gill Sans"/>
                <a:cs typeface="Gill Sans"/>
                <a:sym typeface="Gill Sans"/>
              </a:defRPr>
            </a:lvl5pPr>
          </a:lstStyle>
          <a:p>
            <a:pPr lvl="0">
              <a:defRPr sz="1800">
                <a:solidFill>
                  <a:srgbClr val="000000"/>
                </a:solidFill>
              </a:defRPr>
            </a:pPr>
            <a:r>
              <a:rPr sz="4200">
                <a:solidFill>
                  <a:srgbClr val="FFFFFF"/>
                </a:solidFill>
              </a:rPr>
              <a:t>Body Level One</a:t>
            </a:r>
          </a:p>
          <a:p>
            <a:pPr lvl="1">
              <a:defRPr sz="1800">
                <a:solidFill>
                  <a:srgbClr val="000000"/>
                </a:solidFill>
              </a:defRPr>
            </a:pPr>
            <a:r>
              <a:rPr sz="4200">
                <a:solidFill>
                  <a:srgbClr val="FFFFFF"/>
                </a:solidFill>
              </a:rPr>
              <a:t>Body Level Two</a:t>
            </a:r>
          </a:p>
          <a:p>
            <a:pPr lvl="2">
              <a:defRPr sz="1800">
                <a:solidFill>
                  <a:srgbClr val="000000"/>
                </a:solidFill>
              </a:defRPr>
            </a:pPr>
            <a:r>
              <a:rPr sz="4200">
                <a:solidFill>
                  <a:srgbClr val="FFFFFF"/>
                </a:solidFill>
              </a:rPr>
              <a:t>Body Level Three</a:t>
            </a:r>
          </a:p>
          <a:p>
            <a:pPr lvl="3">
              <a:defRPr sz="1800">
                <a:solidFill>
                  <a:srgbClr val="000000"/>
                </a:solidFill>
              </a:defRPr>
            </a:pPr>
            <a:r>
              <a:rPr sz="4200">
                <a:solidFill>
                  <a:srgbClr val="FFFFFF"/>
                </a:solidFill>
              </a:rPr>
              <a:t>Body Level Four</a:t>
            </a:r>
          </a:p>
          <a:p>
            <a:pPr lvl="4">
              <a:defRPr sz="1800">
                <a:solidFill>
                  <a:srgbClr val="000000"/>
                </a:solidFill>
              </a:defRPr>
            </a:pPr>
            <a:r>
              <a:rPr sz="4200">
                <a:solidFill>
                  <a:srgbClr val="FFFFFF"/>
                </a:solidFill>
              </a:rPr>
              <a:t>Body Level Five</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0432FF"/>
            </a:gs>
            <a:gs pos="100000">
              <a:srgbClr val="000000"/>
            </a:gs>
          </a:gsLst>
          <a:lin ang="0" scaled="0"/>
        </a:gradFill>
        <a:effectLst/>
      </p:bgPr>
    </p:bg>
    <p:spTree>
      <p:nvGrpSpPr>
        <p:cNvPr id="1" name=""/>
        <p:cNvGrpSpPr/>
        <p:nvPr/>
      </p:nvGrpSpPr>
      <p:grpSpPr>
        <a:xfrm>
          <a:off x="0" y="0"/>
          <a:ext cx="0" cy="0"/>
          <a:chOff x="0" y="0"/>
          <a:chExt cx="0" cy="0"/>
        </a:xfrm>
      </p:grpSpPr>
      <p:grpSp>
        <p:nvGrpSpPr>
          <p:cNvPr id="39" name="Group 39"/>
          <p:cNvGrpSpPr/>
          <p:nvPr/>
        </p:nvGrpSpPr>
        <p:grpSpPr>
          <a:xfrm>
            <a:off x="-11033761" y="2081670"/>
            <a:ext cx="24036304" cy="15352891"/>
            <a:chOff x="0" y="0"/>
            <a:chExt cx="24036303" cy="15352889"/>
          </a:xfrm>
        </p:grpSpPr>
        <p:sp>
          <p:nvSpPr>
            <p:cNvPr id="37" name="Shape 37"/>
            <p:cNvSpPr/>
            <p:nvPr/>
          </p:nvSpPr>
          <p:spPr>
            <a:xfrm>
              <a:off x="15687040" y="1772355"/>
              <a:ext cx="8349264" cy="5897317"/>
            </a:xfrm>
            <a:custGeom>
              <a:avLst/>
              <a:gdLst/>
              <a:ahLst/>
              <a:cxnLst>
                <a:cxn ang="0">
                  <a:pos x="wd2" y="hd2"/>
                </a:cxn>
                <a:cxn ang="5400000">
                  <a:pos x="wd2" y="hd2"/>
                </a:cxn>
                <a:cxn ang="10800000">
                  <a:pos x="wd2" y="hd2"/>
                </a:cxn>
                <a:cxn ang="16200000">
                  <a:pos x="wd2" y="hd2"/>
                </a:cxn>
              </a:cxnLst>
              <a:rect l="0" t="0" r="r" b="b"/>
              <a:pathLst>
                <a:path w="21600" h="21600" extrusionOk="0">
                  <a:moveTo>
                    <a:pt x="8896" y="21592"/>
                  </a:moveTo>
                  <a:lnTo>
                    <a:pt x="21600" y="21600"/>
                  </a:lnTo>
                  <a:lnTo>
                    <a:pt x="21600" y="18425"/>
                  </a:lnTo>
                  <a:lnTo>
                    <a:pt x="0" y="0"/>
                  </a:lnTo>
                  <a:lnTo>
                    <a:pt x="935" y="976"/>
                  </a:lnTo>
                  <a:lnTo>
                    <a:pt x="1706" y="1811"/>
                  </a:lnTo>
                  <a:lnTo>
                    <a:pt x="2576" y="2870"/>
                  </a:lnTo>
                  <a:lnTo>
                    <a:pt x="3417" y="3986"/>
                  </a:lnTo>
                  <a:lnTo>
                    <a:pt x="4649" y="5880"/>
                  </a:lnTo>
                  <a:lnTo>
                    <a:pt x="5742" y="7897"/>
                  </a:lnTo>
                  <a:lnTo>
                    <a:pt x="6536" y="9659"/>
                  </a:lnTo>
                  <a:lnTo>
                    <a:pt x="7231" y="11478"/>
                  </a:lnTo>
                  <a:lnTo>
                    <a:pt x="7774" y="13297"/>
                  </a:lnTo>
                  <a:lnTo>
                    <a:pt x="8177" y="14960"/>
                  </a:lnTo>
                  <a:lnTo>
                    <a:pt x="8452" y="16365"/>
                  </a:lnTo>
                  <a:lnTo>
                    <a:pt x="8703" y="18110"/>
                  </a:lnTo>
                  <a:lnTo>
                    <a:pt x="8826" y="19632"/>
                  </a:lnTo>
                  <a:lnTo>
                    <a:pt x="8896" y="21592"/>
                  </a:lnTo>
                </a:path>
              </a:pathLst>
            </a:custGeom>
            <a:gradFill flip="none" rotWithShape="1">
              <a:gsLst>
                <a:gs pos="0">
                  <a:srgbClr val="182F76"/>
                </a:gs>
                <a:gs pos="100000">
                  <a:srgbClr val="3366FF"/>
                </a:gs>
              </a:gsLst>
              <a:lin ang="0" scaled="0"/>
            </a:gradFill>
            <a:ln w="12700" cap="flat">
              <a:noFill/>
              <a:miter lim="400000"/>
            </a:ln>
            <a:effectLst/>
          </p:spPr>
          <p:txBody>
            <a:bodyPr wrap="square" lIns="65023" tIns="65023" rIns="65023" bIns="65023" numCol="1" anchor="t">
              <a:noAutofit/>
            </a:bodyPr>
            <a:lstStyle/>
            <a:p>
              <a:pPr lvl="0" algn="l" defTabSz="457200">
                <a:defRPr sz="2400">
                  <a:latin typeface="Times New Roman"/>
                  <a:ea typeface="Times New Roman"/>
                  <a:cs typeface="Times New Roman"/>
                  <a:sym typeface="Times New Roman"/>
                </a:defRPr>
              </a:pPr>
              <a:endParaRPr/>
            </a:p>
          </p:txBody>
        </p:sp>
        <p:sp>
          <p:nvSpPr>
            <p:cNvPr id="38" name="Shape 38"/>
            <p:cNvSpPr/>
            <p:nvPr/>
          </p:nvSpPr>
          <p:spPr>
            <a:xfrm>
              <a:off x="0" y="0"/>
              <a:ext cx="19132409" cy="1535289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5"/>
                    <a:pt x="4835" y="0"/>
                    <a:pt x="10800" y="0"/>
                  </a:cubicBezTo>
                  <a:cubicBezTo>
                    <a:pt x="11366" y="0"/>
                    <a:pt x="11931" y="44"/>
                    <a:pt x="12490" y="132"/>
                  </a:cubicBezTo>
                </a:path>
              </a:pathLst>
            </a:custGeom>
            <a:noFill/>
            <a:ln w="12700" cap="sq">
              <a:solidFill>
                <a:srgbClr val="3366FF"/>
              </a:solidFill>
              <a:prstDash val="solid"/>
              <a:round/>
            </a:ln>
            <a:effectLst/>
          </p:spPr>
          <p:txBody>
            <a:bodyPr wrap="square" lIns="65023" tIns="65023" rIns="65023" bIns="65023" numCol="1" anchor="t">
              <a:noAutofit/>
            </a:bodyPr>
            <a:lstStyle/>
            <a:p>
              <a:pPr lvl="0" algn="l" defTabSz="457200">
                <a:defRPr sz="2400">
                  <a:latin typeface="Times New Roman"/>
                  <a:ea typeface="Times New Roman"/>
                  <a:cs typeface="Times New Roman"/>
                  <a:sym typeface="Times New Roman"/>
                </a:defRPr>
              </a:pPr>
              <a:endParaRPr/>
            </a:p>
          </p:txBody>
        </p:sp>
      </p:grpSp>
      <p:sp>
        <p:nvSpPr>
          <p:cNvPr id="40" name="Shape 40"/>
          <p:cNvSpPr>
            <a:spLocks noGrp="1"/>
          </p:cNvSpPr>
          <p:nvPr>
            <p:ph type="sldNum" sz="quarter" idx="2"/>
          </p:nvPr>
        </p:nvSpPr>
        <p:spPr>
          <a:xfrm>
            <a:off x="10239022" y="8821983"/>
            <a:ext cx="444501" cy="464258"/>
          </a:xfrm>
          <a:prstGeom prst="rect">
            <a:avLst/>
          </a:prstGeom>
          <a:ln w="12700">
            <a:miter lim="400000"/>
          </a:ln>
        </p:spPr>
        <p:txBody>
          <a:bodyPr wrap="none" lIns="0" tIns="0" rIns="0" bIns="0" anchor="b">
            <a:spAutoFit/>
          </a:bodyPr>
          <a:lstStyle>
            <a:lvl1pPr algn="l" defTabSz="914400">
              <a:defRPr sz="3400">
                <a:latin typeface="Times New Roman"/>
                <a:ea typeface="Times New Roman"/>
                <a:cs typeface="Times New Roman"/>
                <a:sym typeface="Times New Roman"/>
              </a:defRPr>
            </a:lvl1p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9" name="Shape 9"/>
          <p:cNvSpPr>
            <a:spLocks noGrp="1"/>
          </p:cNvSpPr>
          <p:nvPr>
            <p:ph type="body"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762000"/>
            <a:ext cx="5334000" cy="40005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a:spLocks noGrp="1"/>
          </p:cNvSpPr>
          <p:nvPr>
            <p:ph type="body"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a:spLocks noGrp="1"/>
          </p:cNvSpPr>
          <p:nvPr>
            <p:ph type="body"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8000">
                <a:solidFill>
                  <a:srgbClr val="FFFFFF"/>
                </a:solidFill>
              </a:rP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57200" indent="-457200" defTabSz="584200">
        <a:spcBef>
          <a:spcPts val="4200"/>
        </a:spcBef>
        <a:buSzPct val="75000"/>
        <a:buChar char="•"/>
        <a:defRPr sz="3800">
          <a:solidFill>
            <a:srgbClr val="FFFFFF"/>
          </a:solidFill>
          <a:latin typeface="+mn-lt"/>
          <a:ea typeface="+mn-ea"/>
          <a:cs typeface="+mn-cs"/>
          <a:sym typeface="Helvetica Light"/>
        </a:defRPr>
      </a:lvl1pPr>
      <a:lvl2pPr marL="914400" indent="-457200" defTabSz="584200">
        <a:spcBef>
          <a:spcPts val="4200"/>
        </a:spcBef>
        <a:buSzPct val="75000"/>
        <a:buChar char="•"/>
        <a:defRPr sz="3800">
          <a:solidFill>
            <a:srgbClr val="FFFFFF"/>
          </a:solidFill>
          <a:latin typeface="+mn-lt"/>
          <a:ea typeface="+mn-ea"/>
          <a:cs typeface="+mn-cs"/>
          <a:sym typeface="Helvetica Light"/>
        </a:defRPr>
      </a:lvl2pPr>
      <a:lvl3pPr marL="1371600" indent="-457200" defTabSz="584200">
        <a:spcBef>
          <a:spcPts val="4200"/>
        </a:spcBef>
        <a:buSzPct val="75000"/>
        <a:buChar char="•"/>
        <a:defRPr sz="3800">
          <a:solidFill>
            <a:srgbClr val="FFFFFF"/>
          </a:solidFill>
          <a:latin typeface="+mn-lt"/>
          <a:ea typeface="+mn-ea"/>
          <a:cs typeface="+mn-cs"/>
          <a:sym typeface="Helvetica Light"/>
        </a:defRPr>
      </a:lvl3pPr>
      <a:lvl4pPr marL="1828800" indent="-457200" defTabSz="584200">
        <a:spcBef>
          <a:spcPts val="4200"/>
        </a:spcBef>
        <a:buSzPct val="75000"/>
        <a:buChar char="•"/>
        <a:defRPr sz="3800">
          <a:solidFill>
            <a:srgbClr val="FFFFFF"/>
          </a:solidFill>
          <a:latin typeface="+mn-lt"/>
          <a:ea typeface="+mn-ea"/>
          <a:cs typeface="+mn-cs"/>
          <a:sym typeface="Helvetica Light"/>
        </a:defRPr>
      </a:lvl4pPr>
      <a:lvl5pPr marL="2286000" indent="-457200" defTabSz="584200">
        <a:spcBef>
          <a:spcPts val="4200"/>
        </a:spcBef>
        <a:buSzPct val="75000"/>
        <a:buChar char="•"/>
        <a:defRPr sz="3800">
          <a:solidFill>
            <a:srgbClr val="FFFFFF"/>
          </a:solidFill>
          <a:latin typeface="+mn-lt"/>
          <a:ea typeface="+mn-ea"/>
          <a:cs typeface="+mn-cs"/>
          <a:sym typeface="Helvetica Light"/>
        </a:defRPr>
      </a:lvl5pPr>
      <a:lvl6pPr marL="2743200" indent="-457200" defTabSz="584200">
        <a:spcBef>
          <a:spcPts val="4200"/>
        </a:spcBef>
        <a:buSzPct val="75000"/>
        <a:buChar char="•"/>
        <a:defRPr sz="3800">
          <a:solidFill>
            <a:srgbClr val="FFFFFF"/>
          </a:solidFill>
          <a:latin typeface="+mn-lt"/>
          <a:ea typeface="+mn-ea"/>
          <a:cs typeface="+mn-cs"/>
          <a:sym typeface="Helvetica Light"/>
        </a:defRPr>
      </a:lvl6pPr>
      <a:lvl7pPr marL="3200400" indent="-457200" defTabSz="584200">
        <a:spcBef>
          <a:spcPts val="4200"/>
        </a:spcBef>
        <a:buSzPct val="75000"/>
        <a:buChar char="•"/>
        <a:defRPr sz="3800">
          <a:solidFill>
            <a:srgbClr val="FFFFFF"/>
          </a:solidFill>
          <a:latin typeface="+mn-lt"/>
          <a:ea typeface="+mn-ea"/>
          <a:cs typeface="+mn-cs"/>
          <a:sym typeface="Helvetica Light"/>
        </a:defRPr>
      </a:lvl7pPr>
      <a:lvl8pPr marL="3657600" indent="-457200" defTabSz="584200">
        <a:spcBef>
          <a:spcPts val="4200"/>
        </a:spcBef>
        <a:buSzPct val="75000"/>
        <a:buChar char="•"/>
        <a:defRPr sz="3800">
          <a:solidFill>
            <a:srgbClr val="FFFFFF"/>
          </a:solidFill>
          <a:latin typeface="+mn-lt"/>
          <a:ea typeface="+mn-ea"/>
          <a:cs typeface="+mn-cs"/>
          <a:sym typeface="Helvetica Light"/>
        </a:defRPr>
      </a:lvl8pPr>
      <a:lvl9pPr marL="4114800" indent="-4572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sp>
        <p:nvSpPr>
          <p:cNvPr id="44" name="Shape 44"/>
          <p:cNvSpPr>
            <a:spLocks noGrp="1"/>
          </p:cNvSpPr>
          <p:nvPr>
            <p:ph type="body" idx="1"/>
          </p:nvPr>
        </p:nvSpPr>
        <p:spPr>
          <a:xfrm>
            <a:off x="1270000" y="5670549"/>
            <a:ext cx="10464800" cy="1841501"/>
          </a:xfrm>
          <a:prstGeom prst="rect">
            <a:avLst/>
          </a:prstGeom>
        </p:spPr>
        <p:txBody>
          <a:bodyPr/>
          <a:lstStyle/>
          <a:p>
            <a:pPr lvl="0" algn="l">
              <a:defRPr sz="1800">
                <a:solidFill>
                  <a:srgbClr val="000000"/>
                </a:solidFill>
              </a:defRPr>
            </a:pPr>
            <a:r>
              <a:rPr sz="3200" dirty="0" smtClean="0">
                <a:solidFill>
                  <a:srgbClr val="FFFFFF"/>
                </a:solidFill>
              </a:rPr>
              <a:t>*</a:t>
            </a:r>
            <a:r>
              <a:rPr sz="3200" dirty="0">
                <a:solidFill>
                  <a:srgbClr val="FFFFFF"/>
                </a:solidFill>
              </a:rPr>
              <a:t>Date*</a:t>
            </a:r>
          </a:p>
        </p:txBody>
      </p:sp>
      <p:pic>
        <p:nvPicPr>
          <p:cNvPr id="45" name="pasted-image.pdf"/>
          <p:cNvPicPr/>
          <p:nvPr/>
        </p:nvPicPr>
        <p:blipFill>
          <a:blip r:embed="rId3">
            <a:extLst/>
          </a:blip>
          <a:stretch>
            <a:fillRect/>
          </a:stretch>
        </p:blipFill>
        <p:spPr>
          <a:xfrm>
            <a:off x="1460500" y="6591300"/>
            <a:ext cx="8656839" cy="2208987"/>
          </a:xfrm>
          <a:prstGeom prst="rect">
            <a:avLst/>
          </a:prstGeom>
          <a:ln w="12700">
            <a:miter lim="400000"/>
          </a:ln>
        </p:spPr>
      </p:pic>
      <p:sp>
        <p:nvSpPr>
          <p:cNvPr id="46" name="Shape 46"/>
          <p:cNvSpPr/>
          <p:nvPr/>
        </p:nvSpPr>
        <p:spPr>
          <a:xfrm>
            <a:off x="1758143" y="230547"/>
            <a:ext cx="8294750" cy="1905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lgn="l">
              <a:defRPr sz="1800">
                <a:solidFill>
                  <a:srgbClr val="000000"/>
                </a:solidFill>
              </a:defRPr>
            </a:pPr>
            <a:endParaRPr sz="3500">
              <a:solidFill>
                <a:srgbClr val="FFFFFF"/>
              </a:solidFill>
            </a:endParaRPr>
          </a:p>
          <a:p>
            <a:pPr lvl="0" algn="l">
              <a:defRPr sz="1800">
                <a:solidFill>
                  <a:srgbClr val="000000"/>
                </a:solidFill>
              </a:defRPr>
            </a:pPr>
            <a:r>
              <a:rPr sz="4200" b="1">
                <a:solidFill>
                  <a:srgbClr val="FFFFFF"/>
                </a:solidFill>
                <a:latin typeface="Helvetica"/>
                <a:ea typeface="Helvetica"/>
                <a:cs typeface="Helvetica"/>
                <a:sym typeface="Helvetica"/>
              </a:rPr>
              <a:t>Nicotine and Tobacco to Age 21</a:t>
            </a:r>
          </a:p>
        </p:txBody>
      </p:sp>
      <p:sp>
        <p:nvSpPr>
          <p:cNvPr id="47" name="Shape 47"/>
          <p:cNvSpPr/>
          <p:nvPr/>
        </p:nvSpPr>
        <p:spPr>
          <a:xfrm>
            <a:off x="2368149" y="2253285"/>
            <a:ext cx="4218905" cy="302647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lgn="l">
              <a:defRPr sz="1800">
                <a:solidFill>
                  <a:srgbClr val="000000"/>
                </a:solidFill>
              </a:defRPr>
            </a:pPr>
            <a:r>
              <a:rPr sz="3800" dirty="0">
                <a:solidFill>
                  <a:srgbClr val="FFFB00"/>
                </a:solidFill>
              </a:rPr>
              <a:t>Why?</a:t>
            </a:r>
          </a:p>
          <a:p>
            <a:pPr lvl="0" algn="l">
              <a:defRPr sz="1800">
                <a:solidFill>
                  <a:srgbClr val="000000"/>
                </a:solidFill>
              </a:defRPr>
            </a:pPr>
            <a:r>
              <a:rPr sz="3800" dirty="0">
                <a:solidFill>
                  <a:srgbClr val="FFFB00"/>
                </a:solidFill>
              </a:rPr>
              <a:t>Why Now?</a:t>
            </a:r>
          </a:p>
          <a:p>
            <a:pPr lvl="0" algn="l">
              <a:defRPr sz="1800">
                <a:solidFill>
                  <a:srgbClr val="000000"/>
                </a:solidFill>
              </a:defRPr>
            </a:pPr>
            <a:r>
              <a:rPr sz="3800" dirty="0">
                <a:solidFill>
                  <a:srgbClr val="FFFB00"/>
                </a:solidFill>
              </a:rPr>
              <a:t>Why </a:t>
            </a:r>
            <a:r>
              <a:rPr lang="en-US" sz="3800" dirty="0" smtClean="0">
                <a:solidFill>
                  <a:srgbClr val="FFFB00"/>
                </a:solidFill>
              </a:rPr>
              <a:t>Here</a:t>
            </a:r>
            <a:r>
              <a:rPr sz="3800" dirty="0" smtClean="0">
                <a:solidFill>
                  <a:srgbClr val="FFFB00"/>
                </a:solidFill>
              </a:rPr>
              <a:t>?</a:t>
            </a:r>
            <a:endParaRPr sz="3800" dirty="0">
              <a:solidFill>
                <a:srgbClr val="FFFB00"/>
              </a:solidFill>
            </a:endParaRPr>
          </a:p>
          <a:p>
            <a:pPr lvl="0" algn="l">
              <a:defRPr sz="1800">
                <a:solidFill>
                  <a:srgbClr val="000000"/>
                </a:solidFill>
              </a:defRPr>
            </a:pPr>
            <a:r>
              <a:rPr sz="3800" dirty="0">
                <a:solidFill>
                  <a:srgbClr val="FFFB00"/>
                </a:solidFill>
              </a:rPr>
              <a:t>Why Does It Work?</a:t>
            </a:r>
          </a:p>
          <a:p>
            <a:pPr lvl="0" algn="l">
              <a:defRPr sz="1800">
                <a:solidFill>
                  <a:srgbClr val="000000"/>
                </a:solidFill>
              </a:defRPr>
            </a:pPr>
            <a:r>
              <a:rPr sz="3800" dirty="0" smtClean="0">
                <a:solidFill>
                  <a:srgbClr val="FFFB00"/>
                </a:solidFill>
              </a:rPr>
              <a:t>What</a:t>
            </a:r>
            <a:r>
              <a:rPr lang="en-US" sz="3800" dirty="0" smtClean="0">
                <a:solidFill>
                  <a:srgbClr val="FFFB00"/>
                </a:solidFill>
              </a:rPr>
              <a:t> is it</a:t>
            </a:r>
            <a:r>
              <a:rPr sz="3800" dirty="0" smtClean="0">
                <a:solidFill>
                  <a:srgbClr val="FFFB00"/>
                </a:solidFill>
              </a:rPr>
              <a:t>?</a:t>
            </a:r>
            <a:endParaRPr sz="3800" dirty="0">
              <a:solidFill>
                <a:srgbClr val="FFFB00"/>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4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build="p" bldLvl="5"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pic>
        <p:nvPicPr>
          <p:cNvPr id="140" name="pasted-image.tif"/>
          <p:cNvPicPr/>
          <p:nvPr/>
        </p:nvPicPr>
        <p:blipFill>
          <a:blip r:embed="rId3">
            <a:extLst/>
          </a:blip>
          <a:stretch>
            <a:fillRect/>
          </a:stretch>
        </p:blipFill>
        <p:spPr>
          <a:xfrm>
            <a:off x="187395" y="0"/>
            <a:ext cx="6502401" cy="9753601"/>
          </a:xfrm>
          <a:prstGeom prst="rect">
            <a:avLst/>
          </a:prstGeom>
          <a:ln w="12700">
            <a:miter lim="400000"/>
          </a:ln>
        </p:spPr>
      </p:pic>
      <p:sp>
        <p:nvSpPr>
          <p:cNvPr id="141" name="Shape 141"/>
          <p:cNvSpPr/>
          <p:nvPr/>
        </p:nvSpPr>
        <p:spPr>
          <a:xfrm>
            <a:off x="7282895" y="2190750"/>
            <a:ext cx="4799874" cy="3606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a:solidFill>
                  <a:srgbClr val="FFFB00"/>
                </a:solidFill>
                <a:latin typeface="Gill Sans SemiBold"/>
                <a:ea typeface="Gill Sans SemiBold"/>
                <a:cs typeface="Gill Sans SemiBold"/>
                <a:sym typeface="Gill Sans SemiBold"/>
              </a:defRPr>
            </a:lvl1pPr>
          </a:lstStyle>
          <a:p>
            <a:pPr lvl="0">
              <a:defRPr sz="1800">
                <a:solidFill>
                  <a:srgbClr val="000000"/>
                </a:solidFill>
              </a:defRPr>
            </a:pPr>
            <a:r>
              <a:rPr sz="3800" dirty="0">
                <a:solidFill>
                  <a:srgbClr val="FFFB00"/>
                </a:solidFill>
              </a:rPr>
              <a:t>In the last two years </a:t>
            </a:r>
            <a:r>
              <a:rPr sz="3800" dirty="0" smtClean="0">
                <a:solidFill>
                  <a:srgbClr val="FFFB00"/>
                </a:solidFill>
              </a:rPr>
              <a:t>over</a:t>
            </a:r>
            <a:r>
              <a:rPr lang="en-US" sz="3800" dirty="0" smtClean="0">
                <a:solidFill>
                  <a:srgbClr val="FFFB00"/>
                </a:solidFill>
              </a:rPr>
              <a:t> 130</a:t>
            </a:r>
            <a:r>
              <a:rPr sz="3800" dirty="0" smtClean="0">
                <a:solidFill>
                  <a:srgbClr val="FFFB00"/>
                </a:solidFill>
              </a:rPr>
              <a:t> </a:t>
            </a:r>
            <a:r>
              <a:rPr sz="3800" dirty="0">
                <a:solidFill>
                  <a:srgbClr val="FFFB00"/>
                </a:solidFill>
              </a:rPr>
              <a:t>cities in </a:t>
            </a:r>
            <a:r>
              <a:rPr lang="en-US" sz="3800" dirty="0" smtClean="0">
                <a:solidFill>
                  <a:srgbClr val="FFFB00"/>
                </a:solidFill>
              </a:rPr>
              <a:t>10</a:t>
            </a:r>
            <a:r>
              <a:rPr sz="3800" dirty="0" smtClean="0">
                <a:solidFill>
                  <a:srgbClr val="FFFB00"/>
                </a:solidFill>
              </a:rPr>
              <a:t> </a:t>
            </a:r>
            <a:r>
              <a:rPr sz="3800" dirty="0">
                <a:solidFill>
                  <a:srgbClr val="FFFB00"/>
                </a:solidFill>
              </a:rPr>
              <a:t>states </a:t>
            </a:r>
            <a:r>
              <a:rPr sz="3800" dirty="0" smtClean="0">
                <a:solidFill>
                  <a:srgbClr val="FFFB00"/>
                </a:solidFill>
              </a:rPr>
              <a:t>covering</a:t>
            </a:r>
            <a:r>
              <a:rPr lang="en-US" sz="3800" dirty="0" smtClean="0">
                <a:solidFill>
                  <a:srgbClr val="FFFB00"/>
                </a:solidFill>
              </a:rPr>
              <a:t> 20</a:t>
            </a:r>
            <a:r>
              <a:rPr sz="3800" dirty="0" smtClean="0">
                <a:solidFill>
                  <a:srgbClr val="FFFB00"/>
                </a:solidFill>
              </a:rPr>
              <a:t> </a:t>
            </a:r>
            <a:r>
              <a:rPr sz="3800" dirty="0">
                <a:solidFill>
                  <a:srgbClr val="FFFB00"/>
                </a:solidFill>
              </a:rPr>
              <a:t>million people have raised their minimum sales age to 21.</a:t>
            </a:r>
          </a:p>
        </p:txBody>
      </p:sp>
      <p:sp>
        <p:nvSpPr>
          <p:cNvPr id="142" name="Shape 142"/>
          <p:cNvSpPr/>
          <p:nvPr/>
        </p:nvSpPr>
        <p:spPr>
          <a:xfrm>
            <a:off x="7314318" y="6378868"/>
            <a:ext cx="5260931" cy="185691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a:solidFill>
                  <a:srgbClr val="FFFB00"/>
                </a:solidFill>
                <a:latin typeface="Gill Sans SemiBold"/>
                <a:ea typeface="Gill Sans SemiBold"/>
                <a:cs typeface="Gill Sans SemiBold"/>
                <a:sym typeface="Gill Sans SemiBold"/>
              </a:defRPr>
            </a:lvl1pPr>
          </a:lstStyle>
          <a:p>
            <a:pPr lvl="0">
              <a:defRPr sz="1800">
                <a:solidFill>
                  <a:srgbClr val="000000"/>
                </a:solidFill>
              </a:defRPr>
            </a:pPr>
            <a:r>
              <a:rPr lang="en-US" sz="3800" dirty="0" smtClean="0">
                <a:solidFill>
                  <a:srgbClr val="FFFB00"/>
                </a:solidFill>
              </a:rPr>
              <a:t>Hawaii passed in 2015 and California is poised to in 2016</a:t>
            </a:r>
            <a:r>
              <a:rPr sz="3800" dirty="0" smtClean="0">
                <a:solidFill>
                  <a:srgbClr val="FFFB00"/>
                </a:solidFill>
              </a:rPr>
              <a:t>!</a:t>
            </a:r>
            <a:endParaRPr sz="3800" dirty="0">
              <a:solidFill>
                <a:srgbClr val="FFFB00"/>
              </a:solidFill>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sp>
        <p:nvSpPr>
          <p:cNvPr id="144" name="Shape 144"/>
          <p:cNvSpPr/>
          <p:nvPr/>
        </p:nvSpPr>
        <p:spPr>
          <a:xfrm>
            <a:off x="1887702" y="501650"/>
            <a:ext cx="6066446" cy="18542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lgn="l">
              <a:defRPr sz="1800">
                <a:solidFill>
                  <a:srgbClr val="000000"/>
                </a:solidFill>
              </a:defRPr>
            </a:pPr>
            <a:r>
              <a:rPr sz="3800" b="1">
                <a:solidFill>
                  <a:srgbClr val="FFFFFF"/>
                </a:solidFill>
                <a:latin typeface="Helvetica"/>
                <a:ea typeface="Helvetica"/>
                <a:cs typeface="Helvetica"/>
                <a:sym typeface="Helvetica"/>
              </a:rPr>
              <a:t>What percent of Ohio HS </a:t>
            </a:r>
          </a:p>
          <a:p>
            <a:pPr lvl="0" algn="l">
              <a:defRPr sz="1800">
                <a:solidFill>
                  <a:srgbClr val="000000"/>
                </a:solidFill>
              </a:defRPr>
            </a:pPr>
            <a:r>
              <a:rPr sz="3800" b="1">
                <a:solidFill>
                  <a:srgbClr val="FFFFFF"/>
                </a:solidFill>
                <a:latin typeface="Helvetica"/>
                <a:ea typeface="Helvetica"/>
                <a:cs typeface="Helvetica"/>
                <a:sym typeface="Helvetica"/>
              </a:rPr>
              <a:t>seniors who use tobacco</a:t>
            </a:r>
          </a:p>
          <a:p>
            <a:pPr lvl="0" algn="l">
              <a:defRPr sz="1800">
                <a:solidFill>
                  <a:srgbClr val="000000"/>
                </a:solidFill>
              </a:defRPr>
            </a:pPr>
            <a:r>
              <a:rPr sz="3800" b="1">
                <a:solidFill>
                  <a:srgbClr val="FFFFFF"/>
                </a:solidFill>
                <a:latin typeface="Helvetica"/>
                <a:ea typeface="Helvetica"/>
                <a:cs typeface="Helvetica"/>
                <a:sym typeface="Helvetica"/>
              </a:rPr>
              <a:t>(30 day prevalence)?</a:t>
            </a:r>
          </a:p>
        </p:txBody>
      </p:sp>
      <p:sp>
        <p:nvSpPr>
          <p:cNvPr id="145" name="Shape 145"/>
          <p:cNvSpPr/>
          <p:nvPr/>
        </p:nvSpPr>
        <p:spPr>
          <a:xfrm>
            <a:off x="1689811" y="7588250"/>
            <a:ext cx="7045453" cy="5588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pPr lvl="0">
              <a:defRPr sz="1800">
                <a:solidFill>
                  <a:srgbClr val="000000"/>
                </a:solidFill>
              </a:defRPr>
            </a:pPr>
            <a:r>
              <a:rPr sz="3000">
                <a:solidFill>
                  <a:srgbClr val="FFFFFF"/>
                </a:solidFill>
              </a:rPr>
              <a:t>Youth Risk Behavior Survey (YRBS) 2013</a:t>
            </a:r>
          </a:p>
        </p:txBody>
      </p:sp>
      <p:pic>
        <p:nvPicPr>
          <p:cNvPr id="146" name="pasted-image.png"/>
          <p:cNvPicPr/>
          <p:nvPr/>
        </p:nvPicPr>
        <p:blipFill>
          <a:blip r:embed="rId3">
            <a:extLst/>
          </a:blip>
          <a:stretch>
            <a:fillRect/>
          </a:stretch>
        </p:blipFill>
        <p:spPr>
          <a:xfrm>
            <a:off x="1885137" y="2825750"/>
            <a:ext cx="5771130" cy="3837187"/>
          </a:xfrm>
          <a:prstGeom prst="rect">
            <a:avLst/>
          </a:prstGeom>
          <a:ln w="12700">
            <a:miter lim="400000"/>
          </a:ln>
        </p:spPr>
      </p:pic>
      <p:sp>
        <p:nvSpPr>
          <p:cNvPr id="147" name="Shape 147"/>
          <p:cNvSpPr/>
          <p:nvPr/>
        </p:nvSpPr>
        <p:spPr>
          <a:xfrm>
            <a:off x="9047844" y="3092450"/>
            <a:ext cx="2096952" cy="12954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7800" b="1">
                <a:solidFill>
                  <a:srgbClr val="FFFB00"/>
                </a:solidFill>
                <a:latin typeface="Helvetica"/>
                <a:ea typeface="Helvetica"/>
                <a:cs typeface="Helvetica"/>
                <a:sym typeface="Helvetica"/>
              </a:defRPr>
            </a:lvl1pPr>
          </a:lstStyle>
          <a:p>
            <a:pPr lvl="0">
              <a:defRPr sz="1800" b="0">
                <a:solidFill>
                  <a:srgbClr val="000000"/>
                </a:solidFill>
              </a:defRPr>
            </a:pPr>
            <a:r>
              <a:rPr sz="7800" b="1">
                <a:solidFill>
                  <a:srgbClr val="FFFB00"/>
                </a:solidFill>
              </a:rPr>
              <a:t>27%</a:t>
            </a:r>
          </a:p>
        </p:txBody>
      </p:sp>
      <p:sp>
        <p:nvSpPr>
          <p:cNvPr id="148" name="Shape 148"/>
          <p:cNvSpPr/>
          <p:nvPr/>
        </p:nvSpPr>
        <p:spPr>
          <a:xfrm>
            <a:off x="8047868" y="4308389"/>
            <a:ext cx="4674023" cy="185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lgn="l">
              <a:defRPr sz="1800">
                <a:solidFill>
                  <a:srgbClr val="000000"/>
                </a:solidFill>
              </a:defRPr>
            </a:pPr>
            <a:r>
              <a:rPr sz="3800" b="1">
                <a:solidFill>
                  <a:srgbClr val="FFFFFF"/>
                </a:solidFill>
                <a:latin typeface="Helvetica"/>
                <a:ea typeface="Helvetica"/>
                <a:cs typeface="Helvetica"/>
                <a:sym typeface="Helvetica"/>
              </a:rPr>
              <a:t>Does not measure</a:t>
            </a:r>
          </a:p>
          <a:p>
            <a:pPr lvl="0" algn="l">
              <a:defRPr sz="1800">
                <a:solidFill>
                  <a:srgbClr val="000000"/>
                </a:solidFill>
              </a:defRPr>
            </a:pPr>
            <a:r>
              <a:rPr sz="3800" b="1">
                <a:solidFill>
                  <a:srgbClr val="FFFFFF"/>
                </a:solidFill>
                <a:latin typeface="Helvetica"/>
                <a:ea typeface="Helvetica"/>
                <a:cs typeface="Helvetica"/>
                <a:sym typeface="Helvetica"/>
              </a:rPr>
              <a:t>electronic cigarette</a:t>
            </a:r>
          </a:p>
          <a:p>
            <a:pPr lvl="0" algn="l">
              <a:defRPr sz="1800">
                <a:solidFill>
                  <a:srgbClr val="000000"/>
                </a:solidFill>
              </a:defRPr>
            </a:pPr>
            <a:r>
              <a:rPr sz="3800" b="1">
                <a:solidFill>
                  <a:srgbClr val="FFFFFF"/>
                </a:solidFill>
                <a:latin typeface="Helvetica"/>
                <a:ea typeface="Helvetica"/>
                <a:cs typeface="Helvetica"/>
                <a:sym typeface="Helvetica"/>
              </a:rPr>
              <a:t>or hookah use.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47"/>
                                        </p:tgtEl>
                                        <p:attrNameLst>
                                          <p:attrName>style.visibility</p:attrName>
                                        </p:attrNameLst>
                                      </p:cBhvr>
                                      <p:to>
                                        <p:strVal val="visible"/>
                                      </p:to>
                                    </p:set>
                                    <p:animEffect transition="in" filter="dissolve">
                                      <p:cBhvr>
                                        <p:cTn id="7" dur="1000"/>
                                        <p:tgtEl>
                                          <p:spTgt spid="1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1" animBg="1" advAuto="0"/>
      <p:bldP spid="148"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sp>
        <p:nvSpPr>
          <p:cNvPr id="150" name="Shape 150"/>
          <p:cNvSpPr>
            <a:spLocks noGrp="1"/>
          </p:cNvSpPr>
          <p:nvPr>
            <p:ph type="body" idx="4294967295"/>
          </p:nvPr>
        </p:nvSpPr>
        <p:spPr>
          <a:xfrm>
            <a:off x="1305450" y="2335521"/>
            <a:ext cx="11589635" cy="6967281"/>
          </a:xfrm>
          <a:prstGeom prst="rect">
            <a:avLst/>
          </a:prstGeom>
        </p:spPr>
        <p:txBody>
          <a:bodyPr lIns="65476" tIns="65476" rIns="65476" bIns="65476" anchor="t"/>
          <a:lstStyle/>
          <a:p>
            <a:pPr marL="0" lvl="0" indent="0" defTabSz="621791">
              <a:lnSpc>
                <a:spcPct val="90000"/>
              </a:lnSpc>
              <a:spcBef>
                <a:spcPts val="500"/>
              </a:spcBef>
              <a:buSzTx/>
              <a:buNone/>
              <a:defRPr sz="1800">
                <a:solidFill>
                  <a:srgbClr val="000000"/>
                </a:solidFill>
              </a:defRPr>
            </a:pPr>
            <a:endParaRPr sz="3128">
              <a:solidFill>
                <a:srgbClr val="FFFFFF"/>
              </a:solidFill>
              <a:latin typeface="Gill Sans SemiBold"/>
              <a:ea typeface="Gill Sans SemiBold"/>
              <a:cs typeface="Gill Sans SemiBold"/>
              <a:sym typeface="Gill Sans SemiBold"/>
            </a:endParaRPr>
          </a:p>
          <a:p>
            <a:pPr marL="0" lvl="0" indent="0" defTabSz="621791">
              <a:lnSpc>
                <a:spcPct val="90000"/>
              </a:lnSpc>
              <a:spcBef>
                <a:spcPts val="500"/>
              </a:spcBef>
              <a:buSzTx/>
              <a:buNone/>
              <a:defRPr sz="1800">
                <a:solidFill>
                  <a:srgbClr val="000000"/>
                </a:solidFill>
              </a:defRPr>
            </a:pPr>
            <a:r>
              <a:rPr sz="3128">
                <a:solidFill>
                  <a:srgbClr val="FFFFFF"/>
                </a:solidFill>
                <a:latin typeface="Gill Sans SemiBold"/>
                <a:ea typeface="Gill Sans SemiBold"/>
                <a:cs typeface="Gill Sans SemiBold"/>
                <a:sym typeface="Gill Sans SemiBold"/>
              </a:rPr>
              <a:t>Adolescent smokers – First illicit drug – a gateway</a:t>
            </a:r>
          </a:p>
          <a:p>
            <a:pPr marL="0" lvl="1" indent="155447" defTabSz="621791">
              <a:spcBef>
                <a:spcPts val="400"/>
              </a:spcBef>
              <a:buSzTx/>
              <a:buNone/>
              <a:defRPr sz="1800">
                <a:solidFill>
                  <a:srgbClr val="000000"/>
                </a:solidFill>
              </a:defRPr>
            </a:pPr>
            <a:endParaRPr sz="3128">
              <a:solidFill>
                <a:srgbClr val="FFFFFF"/>
              </a:solidFill>
              <a:latin typeface="Gill Sans SemiBold"/>
              <a:ea typeface="Gill Sans SemiBold"/>
              <a:cs typeface="Gill Sans SemiBold"/>
              <a:sym typeface="Gill Sans SemiBold"/>
            </a:endParaRPr>
          </a:p>
          <a:p>
            <a:pPr marL="0" lvl="1" indent="155447" defTabSz="621791">
              <a:spcBef>
                <a:spcPts val="400"/>
              </a:spcBef>
              <a:buSzTx/>
              <a:buNone/>
              <a:defRPr sz="1800">
                <a:solidFill>
                  <a:srgbClr val="000000"/>
                </a:solidFill>
              </a:defRPr>
            </a:pPr>
            <a:r>
              <a:rPr sz="3128">
                <a:solidFill>
                  <a:srgbClr val="FFFFFF"/>
                </a:solidFill>
                <a:latin typeface="Gill Sans SemiBold"/>
                <a:ea typeface="Gill Sans SemiBold"/>
                <a:cs typeface="Gill Sans SemiBold"/>
                <a:sym typeface="Gill Sans SemiBold"/>
              </a:rPr>
              <a:t>3X more alcohol use</a:t>
            </a:r>
          </a:p>
          <a:p>
            <a:pPr marL="0" lvl="1" indent="155447" defTabSz="621791">
              <a:spcBef>
                <a:spcPts val="400"/>
              </a:spcBef>
              <a:buSzTx/>
              <a:buNone/>
              <a:defRPr sz="1800">
                <a:solidFill>
                  <a:srgbClr val="000000"/>
                </a:solidFill>
              </a:defRPr>
            </a:pPr>
            <a:r>
              <a:rPr sz="3128">
                <a:solidFill>
                  <a:srgbClr val="FFFFFF"/>
                </a:solidFill>
                <a:latin typeface="Gill Sans SemiBold"/>
                <a:ea typeface="Gill Sans SemiBold"/>
                <a:cs typeface="Gill Sans SemiBold"/>
                <a:sym typeface="Gill Sans SemiBold"/>
              </a:rPr>
              <a:t>8X more marijuana use </a:t>
            </a:r>
          </a:p>
          <a:p>
            <a:pPr marL="0" lvl="1" indent="155447" defTabSz="621791">
              <a:spcBef>
                <a:spcPts val="400"/>
              </a:spcBef>
              <a:buSzTx/>
              <a:buNone/>
              <a:defRPr sz="1800">
                <a:solidFill>
                  <a:srgbClr val="000000"/>
                </a:solidFill>
              </a:defRPr>
            </a:pPr>
            <a:r>
              <a:rPr sz="3128">
                <a:solidFill>
                  <a:srgbClr val="FFFFFF"/>
                </a:solidFill>
                <a:latin typeface="Gill Sans SemiBold"/>
                <a:ea typeface="Gill Sans SemiBold"/>
                <a:cs typeface="Gill Sans SemiBold"/>
                <a:sym typeface="Gill Sans SemiBold"/>
              </a:rPr>
              <a:t>22X more cocaine use</a:t>
            </a:r>
          </a:p>
          <a:p>
            <a:pPr marL="0" lvl="1" indent="155447" defTabSz="621791">
              <a:spcBef>
                <a:spcPts val="400"/>
              </a:spcBef>
              <a:buSzTx/>
              <a:buNone/>
              <a:defRPr sz="1800">
                <a:solidFill>
                  <a:srgbClr val="000000"/>
                </a:solidFill>
              </a:defRPr>
            </a:pPr>
            <a:r>
              <a:rPr sz="3128">
                <a:solidFill>
                  <a:srgbClr val="FFFFFF"/>
                </a:solidFill>
                <a:latin typeface="Gill Sans SemiBold"/>
                <a:ea typeface="Gill Sans SemiBold"/>
                <a:cs typeface="Gill Sans SemiBold"/>
                <a:sym typeface="Gill Sans SemiBold"/>
              </a:rPr>
              <a:t>Higher dropout rates</a:t>
            </a:r>
          </a:p>
          <a:p>
            <a:pPr marL="0" lvl="1" indent="155447" defTabSz="621791">
              <a:spcBef>
                <a:spcPts val="400"/>
              </a:spcBef>
              <a:buSzTx/>
              <a:buNone/>
              <a:defRPr sz="1800">
                <a:solidFill>
                  <a:srgbClr val="000000"/>
                </a:solidFill>
              </a:defRPr>
            </a:pPr>
            <a:r>
              <a:rPr sz="3128">
                <a:solidFill>
                  <a:srgbClr val="FFFFFF"/>
                </a:solidFill>
                <a:latin typeface="Gill Sans SemiBold"/>
                <a:ea typeface="Gill Sans SemiBold"/>
                <a:cs typeface="Gill Sans SemiBold"/>
                <a:sym typeface="Gill Sans SemiBold"/>
              </a:rPr>
              <a:t>More likely to experience teen pregnancy</a:t>
            </a:r>
          </a:p>
          <a:p>
            <a:pPr marL="0" lvl="1" indent="155447" defTabSz="621791">
              <a:spcBef>
                <a:spcPts val="400"/>
              </a:spcBef>
              <a:buSzTx/>
              <a:buNone/>
              <a:defRPr sz="1800">
                <a:solidFill>
                  <a:srgbClr val="000000"/>
                </a:solidFill>
              </a:defRPr>
            </a:pPr>
            <a:endParaRPr sz="2584">
              <a:latin typeface="Gill Sans"/>
              <a:ea typeface="Gill Sans"/>
              <a:cs typeface="Gill Sans"/>
              <a:sym typeface="Gill Sans"/>
            </a:endParaRPr>
          </a:p>
          <a:p>
            <a:pPr marL="0" lvl="1" indent="155447" defTabSz="621791">
              <a:spcBef>
                <a:spcPts val="400"/>
              </a:spcBef>
              <a:buSzTx/>
              <a:buNone/>
              <a:defRPr sz="1800">
                <a:solidFill>
                  <a:srgbClr val="000000"/>
                </a:solidFill>
              </a:defRPr>
            </a:pPr>
            <a:endParaRPr sz="2720">
              <a:solidFill>
                <a:srgbClr val="FFFB00"/>
              </a:solidFill>
              <a:latin typeface="Gill Sans SemiBold"/>
              <a:ea typeface="Gill Sans SemiBold"/>
              <a:cs typeface="Gill Sans SemiBold"/>
              <a:sym typeface="Gill Sans SemiBold"/>
            </a:endParaRPr>
          </a:p>
          <a:p>
            <a:pPr marL="0" lvl="1" indent="155447" defTabSz="621791">
              <a:spcBef>
                <a:spcPts val="400"/>
              </a:spcBef>
              <a:buSzTx/>
              <a:buNone/>
              <a:defRPr sz="1800">
                <a:solidFill>
                  <a:srgbClr val="000000"/>
                </a:solidFill>
              </a:defRPr>
            </a:pPr>
            <a:r>
              <a:rPr sz="3400">
                <a:solidFill>
                  <a:srgbClr val="FFFB00"/>
                </a:solidFill>
                <a:latin typeface="Gill Sans SemiBold"/>
                <a:ea typeface="Gill Sans SemiBold"/>
                <a:cs typeface="Gill Sans SemiBold"/>
                <a:sym typeface="Gill Sans SemiBold"/>
              </a:rPr>
              <a:t>The earlier a kid starts,</a:t>
            </a:r>
          </a:p>
          <a:p>
            <a:pPr marL="0" lvl="1" indent="155447" defTabSz="621791">
              <a:spcBef>
                <a:spcPts val="400"/>
              </a:spcBef>
              <a:buSzTx/>
              <a:buNone/>
              <a:defRPr sz="1800">
                <a:solidFill>
                  <a:srgbClr val="000000"/>
                </a:solidFill>
              </a:defRPr>
            </a:pPr>
            <a:r>
              <a:rPr sz="3400">
                <a:solidFill>
                  <a:srgbClr val="FFFB00"/>
                </a:solidFill>
                <a:latin typeface="Gill Sans SemiBold"/>
                <a:ea typeface="Gill Sans SemiBold"/>
                <a:cs typeface="Gill Sans SemiBold"/>
                <a:sym typeface="Gill Sans SemiBold"/>
              </a:rPr>
              <a:t>the heavier a smoker as an adult.</a:t>
            </a:r>
          </a:p>
        </p:txBody>
      </p:sp>
      <p:sp>
        <p:nvSpPr>
          <p:cNvPr id="151" name="Shape 151"/>
          <p:cNvSpPr/>
          <p:nvPr/>
        </p:nvSpPr>
        <p:spPr>
          <a:xfrm>
            <a:off x="2302030" y="1276349"/>
            <a:ext cx="7435540"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FFFB00"/>
                </a:solidFill>
                <a:latin typeface="Gill Sans SemiBold"/>
                <a:ea typeface="Gill Sans SemiBold"/>
                <a:cs typeface="Gill Sans SemiBold"/>
                <a:sym typeface="Gill Sans SemiBold"/>
              </a:defRPr>
            </a:lvl1pPr>
          </a:lstStyle>
          <a:p>
            <a:pPr lvl="0">
              <a:defRPr sz="1800">
                <a:solidFill>
                  <a:srgbClr val="000000"/>
                </a:solidFill>
              </a:defRPr>
            </a:pPr>
            <a:r>
              <a:rPr sz="3800">
                <a:solidFill>
                  <a:srgbClr val="FFFB00"/>
                </a:solidFill>
              </a:rPr>
              <a:t>Early Nicotine Use Changes Brains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0">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5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5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5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5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5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5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5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150">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150">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150">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iterate>
                                    <p:tmAbs val="0"/>
                                  </p:iterate>
                                  <p:childTnLst>
                                    <p:set>
                                      <p:cBhvr>
                                        <p:cTn id="52" fill="hold"/>
                                        <p:tgtEl>
                                          <p:spTgt spid="150">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iterate>
                                    <p:tmAbs val="0"/>
                                  </p:iterate>
                                  <p:childTnLst>
                                    <p:set>
                                      <p:cBhvr>
                                        <p:cTn id="56" fill="hold"/>
                                        <p:tgtEl>
                                          <p:spTgt spid="15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pic>
        <p:nvPicPr>
          <p:cNvPr id="153" name="pregnant3.jpg"/>
          <p:cNvPicPr/>
          <p:nvPr/>
        </p:nvPicPr>
        <p:blipFill>
          <a:blip r:embed="rId3">
            <a:extLst/>
          </a:blip>
          <a:stretch>
            <a:fillRect/>
          </a:stretch>
        </p:blipFill>
        <p:spPr>
          <a:xfrm>
            <a:off x="54234" y="415065"/>
            <a:ext cx="4287045" cy="9356847"/>
          </a:xfrm>
          <a:prstGeom prst="rect">
            <a:avLst/>
          </a:prstGeom>
          <a:ln w="12700">
            <a:miter lim="400000"/>
          </a:ln>
        </p:spPr>
      </p:pic>
      <p:sp>
        <p:nvSpPr>
          <p:cNvPr id="154" name="Shape 154"/>
          <p:cNvSpPr/>
          <p:nvPr/>
        </p:nvSpPr>
        <p:spPr>
          <a:xfrm>
            <a:off x="4337000" y="165100"/>
            <a:ext cx="6828855" cy="797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lgn="l" defTabSz="457200">
              <a:defRPr sz="1800">
                <a:solidFill>
                  <a:srgbClr val="000000"/>
                </a:solidFill>
              </a:defRPr>
            </a:pPr>
            <a:r>
              <a:rPr sz="3500" b="1">
                <a:solidFill>
                  <a:srgbClr val="FFFFFF"/>
                </a:solidFill>
                <a:latin typeface="Tahoma"/>
                <a:ea typeface="Tahoma"/>
                <a:cs typeface="Tahoma"/>
                <a:sym typeface="Tahoma"/>
              </a:rPr>
              <a:t>Reproductive Outcomes</a:t>
            </a:r>
          </a:p>
          <a:p>
            <a:pPr lvl="0" algn="l" defTabSz="457200">
              <a:defRPr sz="1800">
                <a:solidFill>
                  <a:srgbClr val="000000"/>
                </a:solidFill>
              </a:defRPr>
            </a:pPr>
            <a:endParaRPr sz="2800" b="1">
              <a:solidFill>
                <a:srgbClr val="FFFFFF"/>
              </a:solidFill>
              <a:latin typeface="Tahoma"/>
              <a:ea typeface="Tahoma"/>
              <a:cs typeface="Tahoma"/>
              <a:sym typeface="Tahoma"/>
            </a:endParaRPr>
          </a:p>
          <a:p>
            <a:pPr lvl="0" algn="l" defTabSz="457200">
              <a:defRPr sz="1800">
                <a:solidFill>
                  <a:srgbClr val="000000"/>
                </a:solidFill>
              </a:defRPr>
            </a:pPr>
            <a:r>
              <a:rPr sz="2800" b="1">
                <a:solidFill>
                  <a:srgbClr val="FFFFFF"/>
                </a:solidFill>
                <a:latin typeface="Tahoma"/>
                <a:ea typeface="Tahoma"/>
                <a:cs typeface="Tahoma"/>
                <a:sym typeface="Tahoma"/>
              </a:rPr>
              <a:t>Female infertility</a:t>
            </a:r>
          </a:p>
          <a:p>
            <a:pPr lvl="0" algn="l" defTabSz="457200">
              <a:defRPr sz="1800">
                <a:solidFill>
                  <a:srgbClr val="000000"/>
                </a:solidFill>
              </a:defRPr>
            </a:pPr>
            <a:r>
              <a:rPr sz="2800" b="1">
                <a:solidFill>
                  <a:srgbClr val="FFFFFF"/>
                </a:solidFill>
                <a:latin typeface="Tahoma"/>
                <a:ea typeface="Tahoma"/>
                <a:cs typeface="Tahoma"/>
                <a:sym typeface="Tahoma"/>
              </a:rPr>
              <a:t>Low sperm count, motility, function</a:t>
            </a:r>
          </a:p>
          <a:p>
            <a:pPr lvl="0" algn="l" defTabSz="457200">
              <a:defRPr sz="1800">
                <a:solidFill>
                  <a:srgbClr val="000000"/>
                </a:solidFill>
              </a:defRPr>
            </a:pPr>
            <a:r>
              <a:rPr sz="2800" b="1">
                <a:solidFill>
                  <a:srgbClr val="FFFFFF"/>
                </a:solidFill>
                <a:latin typeface="Tahoma"/>
                <a:ea typeface="Tahoma"/>
                <a:cs typeface="Tahoma"/>
                <a:sym typeface="Tahoma"/>
              </a:rPr>
              <a:t>Reduced erectile function</a:t>
            </a:r>
          </a:p>
          <a:p>
            <a:pPr lvl="0" algn="l" defTabSz="457200">
              <a:defRPr sz="1800">
                <a:solidFill>
                  <a:srgbClr val="000000"/>
                </a:solidFill>
              </a:defRPr>
            </a:pPr>
            <a:endParaRPr sz="2800" b="1">
              <a:solidFill>
                <a:srgbClr val="FFFFFF"/>
              </a:solidFill>
              <a:latin typeface="Tahoma"/>
              <a:ea typeface="Tahoma"/>
              <a:cs typeface="Tahoma"/>
              <a:sym typeface="Tahoma"/>
            </a:endParaRPr>
          </a:p>
          <a:p>
            <a:pPr lvl="0" algn="l" defTabSz="457200">
              <a:defRPr sz="1800">
                <a:solidFill>
                  <a:srgbClr val="000000"/>
                </a:solidFill>
              </a:defRPr>
            </a:pPr>
            <a:r>
              <a:rPr sz="2800" b="1">
                <a:solidFill>
                  <a:srgbClr val="FFFFFF"/>
                </a:solidFill>
                <a:latin typeface="Tahoma"/>
                <a:ea typeface="Tahoma"/>
                <a:cs typeface="Tahoma"/>
                <a:sym typeface="Tahoma"/>
              </a:rPr>
              <a:t>Miscarriage</a:t>
            </a:r>
          </a:p>
          <a:p>
            <a:pPr lvl="0" algn="l" defTabSz="457200">
              <a:defRPr sz="1800">
                <a:solidFill>
                  <a:srgbClr val="000000"/>
                </a:solidFill>
              </a:defRPr>
            </a:pPr>
            <a:r>
              <a:rPr sz="2800" b="1">
                <a:solidFill>
                  <a:srgbClr val="FFFFFF"/>
                </a:solidFill>
                <a:latin typeface="Tahoma"/>
                <a:ea typeface="Tahoma"/>
                <a:cs typeface="Tahoma"/>
                <a:sym typeface="Tahoma"/>
              </a:rPr>
              <a:t>Ectopic Pregnancy</a:t>
            </a:r>
          </a:p>
          <a:p>
            <a:pPr lvl="0" algn="l" defTabSz="457200">
              <a:defRPr sz="1800">
                <a:solidFill>
                  <a:srgbClr val="000000"/>
                </a:solidFill>
              </a:defRPr>
            </a:pPr>
            <a:r>
              <a:rPr sz="2800" b="1">
                <a:solidFill>
                  <a:srgbClr val="FFFFFF"/>
                </a:solidFill>
                <a:latin typeface="Tahoma"/>
                <a:ea typeface="Tahoma"/>
                <a:cs typeface="Tahoma"/>
                <a:sym typeface="Tahoma"/>
              </a:rPr>
              <a:t>Placental Abruption/Accretion</a:t>
            </a:r>
          </a:p>
          <a:p>
            <a:pPr lvl="0" algn="l" defTabSz="457200">
              <a:defRPr sz="1800">
                <a:solidFill>
                  <a:srgbClr val="000000"/>
                </a:solidFill>
              </a:defRPr>
            </a:pPr>
            <a:r>
              <a:rPr sz="2800" b="1">
                <a:solidFill>
                  <a:srgbClr val="FFFFFF"/>
                </a:solidFill>
                <a:latin typeface="Tahoma"/>
                <a:ea typeface="Tahoma"/>
                <a:cs typeface="Tahoma"/>
                <a:sym typeface="Tahoma"/>
              </a:rPr>
              <a:t>Placental Previa</a:t>
            </a:r>
          </a:p>
          <a:p>
            <a:pPr lvl="0" algn="l" defTabSz="457200">
              <a:defRPr sz="1800">
                <a:solidFill>
                  <a:srgbClr val="000000"/>
                </a:solidFill>
              </a:defRPr>
            </a:pPr>
            <a:endParaRPr sz="2800" b="1">
              <a:solidFill>
                <a:srgbClr val="FFFFFF"/>
              </a:solidFill>
              <a:latin typeface="Tahoma"/>
              <a:ea typeface="Tahoma"/>
              <a:cs typeface="Tahoma"/>
              <a:sym typeface="Tahoma"/>
            </a:endParaRPr>
          </a:p>
          <a:p>
            <a:pPr lvl="0" algn="l" defTabSz="457200">
              <a:defRPr sz="1800">
                <a:solidFill>
                  <a:srgbClr val="000000"/>
                </a:solidFill>
              </a:defRPr>
            </a:pPr>
            <a:r>
              <a:rPr sz="2800" b="1">
                <a:solidFill>
                  <a:srgbClr val="FFFFFF"/>
                </a:solidFill>
                <a:latin typeface="Tahoma"/>
                <a:ea typeface="Tahoma"/>
                <a:cs typeface="Tahoma"/>
                <a:sym typeface="Tahoma"/>
              </a:rPr>
              <a:t>Low birth weight </a:t>
            </a:r>
          </a:p>
          <a:p>
            <a:pPr lvl="0" algn="l" defTabSz="457200">
              <a:defRPr sz="1800">
                <a:solidFill>
                  <a:srgbClr val="000000"/>
                </a:solidFill>
              </a:defRPr>
            </a:pPr>
            <a:r>
              <a:rPr sz="2800" b="1">
                <a:solidFill>
                  <a:srgbClr val="FFFFFF"/>
                </a:solidFill>
                <a:latin typeface="Tahoma"/>
                <a:ea typeface="Tahoma"/>
                <a:cs typeface="Tahoma"/>
                <a:sym typeface="Tahoma"/>
              </a:rPr>
              <a:t>Prematurity</a:t>
            </a:r>
          </a:p>
          <a:p>
            <a:pPr lvl="0" algn="l" defTabSz="457200">
              <a:defRPr sz="1800">
                <a:solidFill>
                  <a:srgbClr val="000000"/>
                </a:solidFill>
              </a:defRPr>
            </a:pPr>
            <a:r>
              <a:rPr sz="2800" b="1">
                <a:solidFill>
                  <a:srgbClr val="FFFFFF"/>
                </a:solidFill>
                <a:latin typeface="Tahoma"/>
                <a:ea typeface="Tahoma"/>
                <a:cs typeface="Tahoma"/>
                <a:sym typeface="Tahoma"/>
              </a:rPr>
              <a:t>Stillbirth</a:t>
            </a:r>
          </a:p>
          <a:p>
            <a:pPr lvl="0" algn="l" defTabSz="457200">
              <a:defRPr sz="1800">
                <a:solidFill>
                  <a:srgbClr val="000000"/>
                </a:solidFill>
              </a:defRPr>
            </a:pPr>
            <a:endParaRPr sz="2800" b="1">
              <a:solidFill>
                <a:srgbClr val="FFFFFF"/>
              </a:solidFill>
              <a:latin typeface="Tahoma"/>
              <a:ea typeface="Tahoma"/>
              <a:cs typeface="Tahoma"/>
              <a:sym typeface="Tahoma"/>
            </a:endParaRPr>
          </a:p>
          <a:p>
            <a:pPr lvl="0" algn="l" defTabSz="457200">
              <a:defRPr sz="1800">
                <a:solidFill>
                  <a:srgbClr val="000000"/>
                </a:solidFill>
              </a:defRPr>
            </a:pPr>
            <a:r>
              <a:rPr sz="2800" b="1">
                <a:solidFill>
                  <a:srgbClr val="FFFFFF"/>
                </a:solidFill>
                <a:latin typeface="Tahoma"/>
                <a:ea typeface="Tahoma"/>
                <a:cs typeface="Tahoma"/>
                <a:sym typeface="Tahoma"/>
              </a:rPr>
              <a:t>SIDS</a:t>
            </a:r>
          </a:p>
          <a:p>
            <a:pPr lvl="0" algn="l" defTabSz="457200">
              <a:defRPr sz="1800">
                <a:solidFill>
                  <a:srgbClr val="000000"/>
                </a:solidFill>
              </a:defRPr>
            </a:pPr>
            <a:r>
              <a:rPr sz="2800" b="1">
                <a:solidFill>
                  <a:srgbClr val="FFFFFF"/>
                </a:solidFill>
                <a:latin typeface="Tahoma"/>
                <a:ea typeface="Tahoma"/>
                <a:cs typeface="Tahoma"/>
                <a:sym typeface="Tahoma"/>
              </a:rPr>
              <a:t>Poor Lung Development</a:t>
            </a:r>
          </a:p>
          <a:p>
            <a:pPr lvl="0" algn="l" defTabSz="457200">
              <a:defRPr sz="1800">
                <a:solidFill>
                  <a:srgbClr val="000000"/>
                </a:solidFill>
              </a:defRPr>
            </a:pPr>
            <a:r>
              <a:rPr sz="2800" b="1">
                <a:solidFill>
                  <a:srgbClr val="FFFFFF"/>
                </a:solidFill>
                <a:latin typeface="Tahoma"/>
                <a:ea typeface="Tahoma"/>
                <a:cs typeface="Tahoma"/>
                <a:sym typeface="Tahoma"/>
              </a:rPr>
              <a:t>Behavior Changes</a:t>
            </a:r>
          </a:p>
        </p:txBody>
      </p:sp>
      <p:sp>
        <p:nvSpPr>
          <p:cNvPr id="155" name="Shape 155"/>
          <p:cNvSpPr/>
          <p:nvPr/>
        </p:nvSpPr>
        <p:spPr>
          <a:xfrm>
            <a:off x="5271080" y="8172450"/>
            <a:ext cx="5975753" cy="1270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b="1">
                <a:solidFill>
                  <a:srgbClr val="FFFB00"/>
                </a:solidFill>
                <a:latin typeface="Helvetica"/>
                <a:ea typeface="Helvetica"/>
                <a:cs typeface="Helvetica"/>
                <a:sym typeface="Helvetica"/>
              </a:defRPr>
            </a:lvl1pPr>
          </a:lstStyle>
          <a:p>
            <a:pPr lvl="0">
              <a:defRPr sz="1800" b="0">
                <a:solidFill>
                  <a:srgbClr val="000000"/>
                </a:solidFill>
              </a:defRPr>
            </a:pPr>
            <a:r>
              <a:rPr sz="3800" b="1">
                <a:solidFill>
                  <a:srgbClr val="FFFB00"/>
                </a:solidFill>
              </a:rPr>
              <a:t>Smoking in pregnancy doubles infant mortality</a:t>
            </a:r>
          </a:p>
        </p:txBody>
      </p:sp>
      <p:sp>
        <p:nvSpPr>
          <p:cNvPr id="156" name="Shape 156"/>
          <p:cNvSpPr/>
          <p:nvPr/>
        </p:nvSpPr>
        <p:spPr>
          <a:xfrm>
            <a:off x="3035300" y="69850"/>
            <a:ext cx="533400" cy="4932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65C1"/>
          </a:solidFill>
          <a:ln w="12700">
            <a:miter lim="400000"/>
          </a:ln>
        </p:spPr>
        <p:txBody>
          <a:bodyPr lIns="0" tIns="0" rIns="0" bIns="0" anchor="ctr"/>
          <a:lstStyle/>
          <a:p>
            <a:pPr lvl="0">
              <a:defRPr sz="2400">
                <a:effectLst>
                  <a:outerShdw blurRad="25400" dist="23998" dir="2700000" rotWithShape="0">
                    <a:srgbClr val="000000">
                      <a:alpha val="31034"/>
                    </a:srgbClr>
                  </a:outerShdw>
                </a:effectLst>
              </a:defRPr>
            </a:pPr>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pic>
        <p:nvPicPr>
          <p:cNvPr id="158" name="pregnant3.jpg"/>
          <p:cNvPicPr/>
          <p:nvPr/>
        </p:nvPicPr>
        <p:blipFill>
          <a:blip r:embed="rId3">
            <a:extLst/>
          </a:blip>
          <a:stretch>
            <a:fillRect/>
          </a:stretch>
        </p:blipFill>
        <p:spPr>
          <a:xfrm>
            <a:off x="8715634" y="1469165"/>
            <a:ext cx="4287045" cy="9356847"/>
          </a:xfrm>
          <a:prstGeom prst="rect">
            <a:avLst/>
          </a:prstGeom>
          <a:ln w="12700">
            <a:miter lim="400000"/>
          </a:ln>
        </p:spPr>
      </p:pic>
      <p:sp>
        <p:nvSpPr>
          <p:cNvPr id="159" name="Shape 159"/>
          <p:cNvSpPr/>
          <p:nvPr/>
        </p:nvSpPr>
        <p:spPr>
          <a:xfrm>
            <a:off x="3035300" y="69850"/>
            <a:ext cx="533400" cy="4932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65C1"/>
          </a:solidFill>
          <a:ln w="12700">
            <a:miter lim="400000"/>
          </a:ln>
        </p:spPr>
        <p:txBody>
          <a:bodyPr lIns="0" tIns="0" rIns="0" bIns="0" anchor="ctr"/>
          <a:lstStyle/>
          <a:p>
            <a:pPr lvl="0">
              <a:defRPr sz="2400">
                <a:effectLst>
                  <a:outerShdw blurRad="25400" dist="23998" dir="2700000" rotWithShape="0">
                    <a:srgbClr val="000000">
                      <a:alpha val="31034"/>
                    </a:srgbClr>
                  </a:outerShdw>
                </a:effectLst>
              </a:defRPr>
            </a:pPr>
            <a:endParaRPr/>
          </a:p>
        </p:txBody>
      </p:sp>
      <p:sp>
        <p:nvSpPr>
          <p:cNvPr id="160" name="Shape 160"/>
          <p:cNvSpPr/>
          <p:nvPr/>
        </p:nvSpPr>
        <p:spPr>
          <a:xfrm>
            <a:off x="1312633" y="2482849"/>
            <a:ext cx="8855534"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FFFB00"/>
                </a:solidFill>
                <a:latin typeface="Helvetica"/>
                <a:ea typeface="Helvetica"/>
                <a:cs typeface="Helvetica"/>
                <a:sym typeface="Helvetica"/>
              </a:defRPr>
            </a:lvl1pPr>
          </a:lstStyle>
          <a:p>
            <a:pPr lvl="0">
              <a:defRPr sz="1800" b="0">
                <a:solidFill>
                  <a:srgbClr val="000000"/>
                </a:solidFill>
              </a:defRPr>
            </a:pPr>
            <a:r>
              <a:rPr sz="3800" b="1">
                <a:solidFill>
                  <a:srgbClr val="FFFB00"/>
                </a:solidFill>
              </a:rPr>
              <a:t>Franklin County Infant Mortality Crisis</a:t>
            </a:r>
          </a:p>
        </p:txBody>
      </p:sp>
      <p:sp>
        <p:nvSpPr>
          <p:cNvPr id="161" name="Shape 161"/>
          <p:cNvSpPr/>
          <p:nvPr/>
        </p:nvSpPr>
        <p:spPr>
          <a:xfrm>
            <a:off x="1607993" y="3582188"/>
            <a:ext cx="7452014" cy="513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57200" lvl="0" indent="-457200" algn="l">
              <a:buSzPct val="75000"/>
              <a:buChar char="•"/>
              <a:defRPr sz="1800">
                <a:solidFill>
                  <a:srgbClr val="000000"/>
                </a:solidFill>
              </a:defRPr>
            </a:pPr>
            <a:r>
              <a:rPr sz="3800">
                <a:solidFill>
                  <a:srgbClr val="FFFFFF"/>
                </a:solidFill>
                <a:latin typeface="Gill Sans"/>
                <a:ea typeface="Gill Sans"/>
                <a:cs typeface="Gill Sans"/>
                <a:sym typeface="Gill Sans"/>
              </a:rPr>
              <a:t>Our infant mortality is 50% higher than the rest of the U.S</a:t>
            </a:r>
          </a:p>
          <a:p>
            <a:pPr marL="457200" lvl="0" indent="-457200" algn="l">
              <a:buSzPct val="75000"/>
              <a:buChar char="•"/>
              <a:defRPr sz="1800">
                <a:solidFill>
                  <a:srgbClr val="000000"/>
                </a:solidFill>
              </a:defRPr>
            </a:pPr>
            <a:r>
              <a:rPr sz="3800">
                <a:solidFill>
                  <a:srgbClr val="FFFFFF"/>
                </a:solidFill>
                <a:latin typeface="Gill Sans"/>
                <a:ea typeface="Gill Sans"/>
                <a:cs typeface="Gill Sans"/>
                <a:sym typeface="Gill Sans"/>
              </a:rPr>
              <a:t>Mortality for black babies is 2.5 times that of white babies</a:t>
            </a:r>
          </a:p>
          <a:p>
            <a:pPr marL="457200" lvl="0" indent="-457200" algn="l">
              <a:buSzPct val="75000"/>
              <a:buChar char="•"/>
              <a:defRPr sz="1800">
                <a:solidFill>
                  <a:srgbClr val="000000"/>
                </a:solidFill>
              </a:defRPr>
            </a:pPr>
            <a:r>
              <a:rPr sz="3800">
                <a:solidFill>
                  <a:srgbClr val="FFFFFF"/>
                </a:solidFill>
                <a:latin typeface="Gill Sans"/>
                <a:ea typeface="Gill Sans"/>
                <a:cs typeface="Gill Sans"/>
                <a:sym typeface="Gill Sans"/>
              </a:rPr>
              <a:t>Our pregnancy smoking rate is twice the national average</a:t>
            </a:r>
          </a:p>
          <a:p>
            <a:pPr marL="457200" lvl="0" indent="-457200" algn="l">
              <a:buSzPct val="75000"/>
              <a:buChar char="•"/>
              <a:defRPr sz="1800">
                <a:solidFill>
                  <a:srgbClr val="000000"/>
                </a:solidFill>
              </a:defRPr>
            </a:pPr>
            <a:r>
              <a:rPr sz="3800">
                <a:solidFill>
                  <a:srgbClr val="FFFFFF"/>
                </a:solidFill>
                <a:latin typeface="Gill Sans"/>
                <a:ea typeface="Gill Sans"/>
                <a:cs typeface="Gill Sans"/>
                <a:sym typeface="Gill Sans"/>
              </a:rPr>
              <a:t>Franklin County women ages 18-21 smoke at twice the rate of their older counterparts</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1">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sp>
        <p:nvSpPr>
          <p:cNvPr id="163" name="Shape 163"/>
          <p:cNvSpPr>
            <a:spLocks noGrp="1"/>
          </p:cNvSpPr>
          <p:nvPr>
            <p:ph type="title" idx="4294967295"/>
          </p:nvPr>
        </p:nvSpPr>
        <p:spPr>
          <a:xfrm>
            <a:off x="2059093" y="866986"/>
            <a:ext cx="10403841" cy="1625601"/>
          </a:xfrm>
          <a:prstGeom prst="rect">
            <a:avLst/>
          </a:prstGeom>
        </p:spPr>
        <p:txBody>
          <a:bodyPr lIns="65476" tIns="65476" rIns="65476" bIns="65476"/>
          <a:lstStyle/>
          <a:p>
            <a:pPr lvl="0" algn="l" defTabSz="914400">
              <a:defRPr sz="6200">
                <a:solidFill>
                  <a:srgbClr val="FFCC66"/>
                </a:solidFill>
                <a:effectLst>
                  <a:outerShdw blurRad="12700" dist="25400" dir="2700000" rotWithShape="0">
                    <a:srgbClr val="000000"/>
                  </a:outerShdw>
                </a:effectLst>
                <a:latin typeface="Arial"/>
                <a:ea typeface="Arial"/>
                <a:cs typeface="Arial"/>
                <a:sym typeface="Arial"/>
              </a:defRPr>
            </a:pPr>
            <a:endParaRPr/>
          </a:p>
        </p:txBody>
      </p:sp>
      <p:sp>
        <p:nvSpPr>
          <p:cNvPr id="164" name="Shape 164"/>
          <p:cNvSpPr>
            <a:spLocks noGrp="1"/>
          </p:cNvSpPr>
          <p:nvPr>
            <p:ph type="body" idx="4294967295"/>
          </p:nvPr>
        </p:nvSpPr>
        <p:spPr>
          <a:xfrm>
            <a:off x="2167466" y="2817706"/>
            <a:ext cx="9857459" cy="5852161"/>
          </a:xfrm>
          <a:prstGeom prst="rect">
            <a:avLst/>
          </a:prstGeom>
        </p:spPr>
        <p:txBody>
          <a:bodyPr lIns="65476" tIns="65476" rIns="65476" bIns="65476" anchor="t"/>
          <a:lstStyle/>
          <a:p>
            <a:pPr marL="471487" lvl="0" indent="-471487" defTabSz="914400">
              <a:lnSpc>
                <a:spcPct val="90000"/>
              </a:lnSpc>
              <a:spcBef>
                <a:spcPts val="700"/>
              </a:spcBef>
              <a:buClr>
                <a:srgbClr val="FFCC66"/>
              </a:buClr>
              <a:buFont typeface="Wingdings"/>
              <a:buChar char="●"/>
              <a:defRPr sz="4400">
                <a:latin typeface="Times New Roman"/>
                <a:ea typeface="Times New Roman"/>
                <a:cs typeface="Times New Roman"/>
                <a:sym typeface="Times New Roman"/>
              </a:defRPr>
            </a:pPr>
            <a:endParaRPr/>
          </a:p>
        </p:txBody>
      </p:sp>
      <p:pic>
        <p:nvPicPr>
          <p:cNvPr id="165" name="image.png"/>
          <p:cNvPicPr/>
          <p:nvPr/>
        </p:nvPicPr>
        <p:blipFill>
          <a:blip r:embed="rId3">
            <a:extLst/>
          </a:blip>
          <a:srcRect t="20396" r="976"/>
          <a:stretch>
            <a:fillRect/>
          </a:stretch>
        </p:blipFill>
        <p:spPr>
          <a:xfrm>
            <a:off x="325120" y="2619022"/>
            <a:ext cx="12286827" cy="472553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pic>
        <p:nvPicPr>
          <p:cNvPr id="167" name="Red head injecting 3.psd"/>
          <p:cNvPicPr/>
          <p:nvPr/>
        </p:nvPicPr>
        <p:blipFill>
          <a:blip r:embed="rId3">
            <a:extLst/>
          </a:blip>
          <a:stretch>
            <a:fillRect/>
          </a:stretch>
        </p:blipFill>
        <p:spPr>
          <a:xfrm>
            <a:off x="4936575" y="2278062"/>
            <a:ext cx="5969398" cy="7423151"/>
          </a:xfrm>
          <a:prstGeom prst="rect">
            <a:avLst/>
          </a:prstGeom>
          <a:ln w="12700">
            <a:miter lim="400000"/>
          </a:ln>
        </p:spPr>
      </p:pic>
      <p:sp>
        <p:nvSpPr>
          <p:cNvPr id="168" name="Shape 168"/>
          <p:cNvSpPr/>
          <p:nvPr/>
        </p:nvSpPr>
        <p:spPr>
          <a:xfrm>
            <a:off x="23024" y="1281182"/>
            <a:ext cx="12612479" cy="1854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defRPr sz="1800">
                <a:solidFill>
                  <a:srgbClr val="000000"/>
                </a:solidFill>
              </a:defRPr>
            </a:pPr>
            <a:r>
              <a:rPr sz="3800" b="1">
                <a:solidFill>
                  <a:srgbClr val="FFFFFF"/>
                </a:solidFill>
                <a:latin typeface="Helvetica"/>
                <a:ea typeface="Helvetica"/>
                <a:cs typeface="Helvetica"/>
                <a:sym typeface="Helvetica"/>
              </a:rPr>
              <a:t>Methadone offers heroin users a less harmful addiction,with fewer antisocial effects.  E-cigarettes </a:t>
            </a:r>
            <a:r>
              <a:rPr sz="3800" b="1" u="sng">
                <a:solidFill>
                  <a:srgbClr val="FFFFFF"/>
                </a:solidFill>
                <a:latin typeface="Helvetica"/>
                <a:ea typeface="Helvetica"/>
                <a:cs typeface="Helvetica"/>
                <a:sym typeface="Helvetica"/>
              </a:rPr>
              <a:t>may</a:t>
            </a:r>
            <a:r>
              <a:rPr sz="3800" b="1">
                <a:solidFill>
                  <a:srgbClr val="FFFFFF"/>
                </a:solidFill>
                <a:latin typeface="Helvetica"/>
                <a:ea typeface="Helvetica"/>
                <a:cs typeface="Helvetica"/>
                <a:sym typeface="Helvetica"/>
              </a:rPr>
              <a:t> function similarly for nicotine addicted adults.</a:t>
            </a:r>
          </a:p>
        </p:txBody>
      </p:sp>
      <p:sp>
        <p:nvSpPr>
          <p:cNvPr id="169" name="Shape 169"/>
          <p:cNvSpPr/>
          <p:nvPr/>
        </p:nvSpPr>
        <p:spPr>
          <a:xfrm>
            <a:off x="620812" y="4745075"/>
            <a:ext cx="5192945" cy="3022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lgn="l">
              <a:defRPr sz="1800">
                <a:solidFill>
                  <a:srgbClr val="000000"/>
                </a:solidFill>
              </a:defRPr>
            </a:pPr>
            <a:r>
              <a:rPr sz="3800" b="1">
                <a:solidFill>
                  <a:srgbClr val="FFFB00"/>
                </a:solidFill>
                <a:latin typeface="Helvetica"/>
                <a:ea typeface="Helvetica"/>
                <a:cs typeface="Helvetica"/>
                <a:sym typeface="Helvetica"/>
              </a:rPr>
              <a:t>But should our kids</a:t>
            </a:r>
          </a:p>
          <a:p>
            <a:pPr lvl="0" algn="l">
              <a:defRPr sz="1800">
                <a:solidFill>
                  <a:srgbClr val="000000"/>
                </a:solidFill>
              </a:defRPr>
            </a:pPr>
            <a:r>
              <a:rPr sz="3800" b="1">
                <a:solidFill>
                  <a:srgbClr val="FFFB00"/>
                </a:solidFill>
                <a:latin typeface="Helvetica"/>
                <a:ea typeface="Helvetica"/>
                <a:cs typeface="Helvetica"/>
                <a:sym typeface="Helvetica"/>
              </a:rPr>
              <a:t>be aggressively marketed and sold</a:t>
            </a:r>
          </a:p>
          <a:p>
            <a:pPr lvl="0" algn="l">
              <a:defRPr sz="1800">
                <a:solidFill>
                  <a:srgbClr val="000000"/>
                </a:solidFill>
              </a:defRPr>
            </a:pPr>
            <a:r>
              <a:rPr sz="3800" b="1">
                <a:solidFill>
                  <a:srgbClr val="FFFB00"/>
                </a:solidFill>
                <a:latin typeface="Helvetica"/>
                <a:ea typeface="Helvetica"/>
                <a:cs typeface="Helvetica"/>
                <a:sym typeface="Helvetica"/>
              </a:rPr>
              <a:t>this form of methadone?</a:t>
            </a:r>
          </a:p>
        </p:txBody>
      </p:sp>
      <p:sp>
        <p:nvSpPr>
          <p:cNvPr id="170" name="Shape 170"/>
          <p:cNvSpPr/>
          <p:nvPr/>
        </p:nvSpPr>
        <p:spPr>
          <a:xfrm>
            <a:off x="5171709" y="339989"/>
            <a:ext cx="2661382"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Methadone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pic>
        <p:nvPicPr>
          <p:cNvPr id="172" name="pasted-image.png"/>
          <p:cNvPicPr/>
          <p:nvPr/>
        </p:nvPicPr>
        <p:blipFill>
          <a:blip r:embed="rId3">
            <a:extLst/>
          </a:blip>
          <a:stretch>
            <a:fillRect/>
          </a:stretch>
        </p:blipFill>
        <p:spPr>
          <a:xfrm>
            <a:off x="869589" y="652191"/>
            <a:ext cx="11265622" cy="844921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pic>
        <p:nvPicPr>
          <p:cNvPr id="174" name="Screen Shot 2014-09-08 at 9.54.58 AM.png"/>
          <p:cNvPicPr/>
          <p:nvPr/>
        </p:nvPicPr>
        <p:blipFill>
          <a:blip r:embed="rId3">
            <a:extLst/>
          </a:blip>
          <a:stretch>
            <a:fillRect/>
          </a:stretch>
        </p:blipFill>
        <p:spPr>
          <a:xfrm>
            <a:off x="2131242" y="27607"/>
            <a:ext cx="8441509" cy="947199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pic>
        <p:nvPicPr>
          <p:cNvPr id="176" name="image.png"/>
          <p:cNvPicPr/>
          <p:nvPr/>
        </p:nvPicPr>
        <p:blipFill>
          <a:blip r:embed="rId3">
            <a:extLst/>
          </a:blip>
          <a:stretch>
            <a:fillRect/>
          </a:stretch>
        </p:blipFill>
        <p:spPr>
          <a:xfrm>
            <a:off x="-11993317" y="-8994988"/>
            <a:ext cx="4032393" cy="4032392"/>
          </a:xfrm>
          <a:prstGeom prst="rect">
            <a:avLst/>
          </a:prstGeom>
          <a:ln w="12700">
            <a:miter lim="400000"/>
          </a:ln>
        </p:spPr>
      </p:pic>
      <p:pic>
        <p:nvPicPr>
          <p:cNvPr id="177" name="image.png"/>
          <p:cNvPicPr/>
          <p:nvPr/>
        </p:nvPicPr>
        <p:blipFill>
          <a:blip r:embed="rId3">
            <a:extLst/>
          </a:blip>
          <a:stretch>
            <a:fillRect/>
          </a:stretch>
        </p:blipFill>
        <p:spPr>
          <a:xfrm>
            <a:off x="-11993317" y="-8994988"/>
            <a:ext cx="9241086" cy="6931379"/>
          </a:xfrm>
          <a:prstGeom prst="rect">
            <a:avLst/>
          </a:prstGeom>
          <a:ln w="12700">
            <a:miter lim="400000"/>
          </a:ln>
        </p:spPr>
      </p:pic>
      <p:pic>
        <p:nvPicPr>
          <p:cNvPr id="178" name="image.png"/>
          <p:cNvPicPr/>
          <p:nvPr/>
        </p:nvPicPr>
        <p:blipFill>
          <a:blip r:embed="rId4">
            <a:extLst/>
          </a:blip>
          <a:stretch>
            <a:fillRect/>
          </a:stretch>
        </p:blipFill>
        <p:spPr>
          <a:xfrm>
            <a:off x="325119" y="3684693"/>
            <a:ext cx="7633549" cy="5748303"/>
          </a:xfrm>
          <a:prstGeom prst="rect">
            <a:avLst/>
          </a:prstGeom>
          <a:ln w="12700">
            <a:miter lim="400000"/>
          </a:ln>
        </p:spPr>
      </p:pic>
      <p:pic>
        <p:nvPicPr>
          <p:cNvPr id="179" name="image.png"/>
          <p:cNvPicPr/>
          <p:nvPr/>
        </p:nvPicPr>
        <p:blipFill>
          <a:blip r:embed="rId5">
            <a:extLst/>
          </a:blip>
          <a:stretch>
            <a:fillRect/>
          </a:stretch>
        </p:blipFill>
        <p:spPr>
          <a:xfrm>
            <a:off x="4432077" y="561273"/>
            <a:ext cx="8056278" cy="550783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sp>
        <p:nvSpPr>
          <p:cNvPr id="49" name="Shape 49"/>
          <p:cNvSpPr>
            <a:spLocks noGrp="1"/>
          </p:cNvSpPr>
          <p:nvPr>
            <p:ph type="body" idx="1"/>
          </p:nvPr>
        </p:nvSpPr>
        <p:spPr>
          <a:xfrm>
            <a:off x="682100" y="656529"/>
            <a:ext cx="10464801" cy="7213601"/>
          </a:xfrm>
          <a:prstGeom prst="rect">
            <a:avLst/>
          </a:prstGeom>
        </p:spPr>
        <p:txBody>
          <a:bodyPr/>
          <a:lstStyle/>
          <a:p>
            <a:pPr lvl="0"/>
            <a:endParaRPr/>
          </a:p>
        </p:txBody>
      </p:sp>
      <p:graphicFrame>
        <p:nvGraphicFramePr>
          <p:cNvPr id="50" name="Chart 50"/>
          <p:cNvGraphicFramePr/>
          <p:nvPr/>
        </p:nvGraphicFramePr>
        <p:xfrm>
          <a:off x="1158538" y="109"/>
          <a:ext cx="9511924" cy="7636414"/>
        </p:xfrm>
        <a:graphic>
          <a:graphicData uri="http://schemas.openxmlformats.org/drawingml/2006/chart">
            <c:chart xmlns:c="http://schemas.openxmlformats.org/drawingml/2006/chart" xmlns:r="http://schemas.openxmlformats.org/officeDocument/2006/relationships" r:id="rId3"/>
          </a:graphicData>
        </a:graphic>
      </p:graphicFrame>
      <p:sp>
        <p:nvSpPr>
          <p:cNvPr id="51" name="Shape 51"/>
          <p:cNvSpPr/>
          <p:nvPr/>
        </p:nvSpPr>
        <p:spPr>
          <a:xfrm>
            <a:off x="1392652" y="7734356"/>
            <a:ext cx="2295563" cy="4699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500">
                <a:latin typeface="Gill Sans"/>
                <a:ea typeface="Gill Sans"/>
                <a:cs typeface="Gill Sans"/>
                <a:sym typeface="Gill Sans"/>
              </a:defRPr>
            </a:lvl1pPr>
          </a:lstStyle>
          <a:p>
            <a:pPr lvl="0">
              <a:defRPr sz="1800">
                <a:solidFill>
                  <a:srgbClr val="000000"/>
                </a:solidFill>
              </a:defRPr>
            </a:pPr>
            <a:r>
              <a:rPr sz="2500" dirty="0">
                <a:solidFill>
                  <a:srgbClr val="FFFFFF"/>
                </a:solidFill>
              </a:rPr>
              <a:t>Primary Smoking</a:t>
            </a:r>
          </a:p>
        </p:txBody>
      </p:sp>
      <p:sp>
        <p:nvSpPr>
          <p:cNvPr id="52" name="Shape 52"/>
          <p:cNvSpPr/>
          <p:nvPr/>
        </p:nvSpPr>
        <p:spPr>
          <a:xfrm flipH="1">
            <a:off x="3131483" y="6881400"/>
            <a:ext cx="386835" cy="653614"/>
          </a:xfrm>
          <a:prstGeom prst="line">
            <a:avLst/>
          </a:prstGeom>
          <a:ln w="25400">
            <a:solidFill>
              <a:srgbClr val="FFFFFF"/>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53" name="Shape 53"/>
          <p:cNvSpPr/>
          <p:nvPr/>
        </p:nvSpPr>
        <p:spPr>
          <a:xfrm>
            <a:off x="4562389" y="8020050"/>
            <a:ext cx="1249711" cy="8382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2500">
                <a:solidFill>
                  <a:srgbClr val="FFFFFF"/>
                </a:solidFill>
                <a:latin typeface="Gill Sans"/>
                <a:ea typeface="Gill Sans"/>
                <a:cs typeface="Gill Sans"/>
                <a:sym typeface="Gill Sans"/>
              </a:rPr>
              <a:t>All of </a:t>
            </a:r>
          </a:p>
          <a:p>
            <a:pPr lvl="0">
              <a:defRPr sz="1800">
                <a:solidFill>
                  <a:srgbClr val="000000"/>
                </a:solidFill>
              </a:defRPr>
            </a:pPr>
            <a:r>
              <a:rPr sz="2500">
                <a:solidFill>
                  <a:srgbClr val="FFFFFF"/>
                </a:solidFill>
                <a:latin typeface="Gill Sans"/>
                <a:ea typeface="Gill Sans"/>
                <a:cs typeface="Gill Sans"/>
                <a:sym typeface="Gill Sans"/>
              </a:rPr>
              <a:t>WW II</a:t>
            </a:r>
          </a:p>
        </p:txBody>
      </p:sp>
      <p:sp>
        <p:nvSpPr>
          <p:cNvPr id="54" name="Shape 54"/>
          <p:cNvSpPr/>
          <p:nvPr/>
        </p:nvSpPr>
        <p:spPr>
          <a:xfrm flipH="1">
            <a:off x="5303803" y="7000593"/>
            <a:ext cx="221339" cy="832209"/>
          </a:xfrm>
          <a:prstGeom prst="line">
            <a:avLst/>
          </a:prstGeom>
          <a:ln w="25400">
            <a:solidFill>
              <a:srgbClr val="FFFFFF"/>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55" name="Shape 55"/>
          <p:cNvSpPr/>
          <p:nvPr/>
        </p:nvSpPr>
        <p:spPr>
          <a:xfrm>
            <a:off x="7072842" y="8418664"/>
            <a:ext cx="1155478" cy="8382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2500" dirty="0">
                <a:solidFill>
                  <a:srgbClr val="FFFFFF"/>
                </a:solidFill>
                <a:latin typeface="Gill Sans"/>
                <a:ea typeface="Gill Sans"/>
                <a:cs typeface="Gill Sans"/>
                <a:sym typeface="Gill Sans"/>
              </a:rPr>
              <a:t>Auto</a:t>
            </a:r>
          </a:p>
          <a:p>
            <a:pPr lvl="0">
              <a:defRPr sz="1800">
                <a:solidFill>
                  <a:srgbClr val="000000"/>
                </a:solidFill>
              </a:defRPr>
            </a:pPr>
            <a:r>
              <a:rPr sz="2500" dirty="0">
                <a:solidFill>
                  <a:srgbClr val="FFFFFF"/>
                </a:solidFill>
                <a:latin typeface="Gill Sans"/>
                <a:ea typeface="Gill Sans"/>
                <a:cs typeface="Gill Sans"/>
                <a:sym typeface="Gill Sans"/>
              </a:rPr>
              <a:t>Crashes</a:t>
            </a:r>
          </a:p>
        </p:txBody>
      </p:sp>
      <p:sp>
        <p:nvSpPr>
          <p:cNvPr id="56" name="Shape 56"/>
          <p:cNvSpPr/>
          <p:nvPr/>
        </p:nvSpPr>
        <p:spPr>
          <a:xfrm>
            <a:off x="5812100" y="7835900"/>
            <a:ext cx="1260742" cy="12065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2500" dirty="0">
                <a:solidFill>
                  <a:srgbClr val="FFFFFF"/>
                </a:solidFill>
                <a:latin typeface="Gill Sans"/>
                <a:ea typeface="Gill Sans"/>
                <a:cs typeface="Gill Sans"/>
                <a:sym typeface="Gill Sans"/>
              </a:rPr>
              <a:t>All of </a:t>
            </a:r>
          </a:p>
          <a:p>
            <a:pPr lvl="0">
              <a:defRPr sz="1800">
                <a:solidFill>
                  <a:srgbClr val="000000"/>
                </a:solidFill>
              </a:defRPr>
            </a:pPr>
            <a:r>
              <a:rPr sz="2500" dirty="0">
                <a:solidFill>
                  <a:srgbClr val="FFFFFF"/>
                </a:solidFill>
                <a:latin typeface="Gill Sans"/>
                <a:ea typeface="Gill Sans"/>
                <a:cs typeface="Gill Sans"/>
                <a:sym typeface="Gill Sans"/>
              </a:rPr>
              <a:t>Vietnam</a:t>
            </a:r>
          </a:p>
          <a:p>
            <a:pPr lvl="0">
              <a:defRPr sz="1800">
                <a:solidFill>
                  <a:srgbClr val="000000"/>
                </a:solidFill>
              </a:defRPr>
            </a:pPr>
            <a:r>
              <a:rPr sz="2500" dirty="0">
                <a:solidFill>
                  <a:srgbClr val="FFFFFF"/>
                </a:solidFill>
                <a:latin typeface="Gill Sans"/>
                <a:ea typeface="Gill Sans"/>
                <a:cs typeface="Gill Sans"/>
                <a:sym typeface="Gill Sans"/>
              </a:rPr>
              <a:t>War</a:t>
            </a:r>
          </a:p>
        </p:txBody>
      </p:sp>
      <p:sp>
        <p:nvSpPr>
          <p:cNvPr id="57" name="Shape 57"/>
          <p:cNvSpPr/>
          <p:nvPr/>
        </p:nvSpPr>
        <p:spPr>
          <a:xfrm>
            <a:off x="8126292" y="8242300"/>
            <a:ext cx="1203692" cy="469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500">
                <a:latin typeface="Gill Sans"/>
                <a:ea typeface="Gill Sans"/>
                <a:cs typeface="Gill Sans"/>
                <a:sym typeface="Gill Sans"/>
              </a:defRPr>
            </a:lvl1pPr>
          </a:lstStyle>
          <a:p>
            <a:pPr lvl="0">
              <a:defRPr sz="1800">
                <a:solidFill>
                  <a:srgbClr val="000000"/>
                </a:solidFill>
              </a:defRPr>
            </a:pPr>
            <a:r>
              <a:rPr sz="2500" dirty="0">
                <a:solidFill>
                  <a:srgbClr val="FFFFFF"/>
                </a:solidFill>
              </a:rPr>
              <a:t>Murders</a:t>
            </a:r>
          </a:p>
        </p:txBody>
      </p:sp>
      <p:sp>
        <p:nvSpPr>
          <p:cNvPr id="58" name="Shape 58"/>
          <p:cNvSpPr/>
          <p:nvPr/>
        </p:nvSpPr>
        <p:spPr>
          <a:xfrm>
            <a:off x="8603130" y="7707603"/>
            <a:ext cx="2543771" cy="469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500">
                <a:latin typeface="Gill Sans"/>
                <a:ea typeface="Gill Sans"/>
                <a:cs typeface="Gill Sans"/>
                <a:sym typeface="Gill Sans"/>
              </a:defRPr>
            </a:lvl1pPr>
          </a:lstStyle>
          <a:p>
            <a:pPr lvl="0">
              <a:defRPr sz="1800">
                <a:solidFill>
                  <a:srgbClr val="000000"/>
                </a:solidFill>
              </a:defRPr>
            </a:pPr>
            <a:r>
              <a:rPr sz="2500" dirty="0">
                <a:solidFill>
                  <a:srgbClr val="FFFFFF"/>
                </a:solidFill>
              </a:rPr>
              <a:t>Opiates/Cocaine</a:t>
            </a:r>
          </a:p>
        </p:txBody>
      </p:sp>
      <p:sp>
        <p:nvSpPr>
          <p:cNvPr id="59" name="Shape 59"/>
          <p:cNvSpPr/>
          <p:nvPr/>
        </p:nvSpPr>
        <p:spPr>
          <a:xfrm>
            <a:off x="6493477" y="7195792"/>
            <a:ext cx="13217" cy="352585"/>
          </a:xfrm>
          <a:prstGeom prst="line">
            <a:avLst/>
          </a:prstGeom>
          <a:ln w="25400">
            <a:solidFill>
              <a:srgbClr val="FFFFFF"/>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0" name="Shape 60"/>
          <p:cNvSpPr/>
          <p:nvPr/>
        </p:nvSpPr>
        <p:spPr>
          <a:xfrm>
            <a:off x="7650581" y="7122805"/>
            <a:ext cx="74058" cy="1201897"/>
          </a:xfrm>
          <a:prstGeom prst="line">
            <a:avLst/>
          </a:prstGeom>
          <a:ln w="25400">
            <a:solidFill>
              <a:srgbClr val="FFFFFF"/>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1" name="Shape 61"/>
          <p:cNvSpPr/>
          <p:nvPr/>
        </p:nvSpPr>
        <p:spPr>
          <a:xfrm>
            <a:off x="8542104" y="7298040"/>
            <a:ext cx="122051" cy="990155"/>
          </a:xfrm>
          <a:prstGeom prst="line">
            <a:avLst/>
          </a:prstGeom>
          <a:ln w="25400">
            <a:solidFill>
              <a:srgbClr val="FFFFFF"/>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2" name="Shape 62"/>
          <p:cNvSpPr/>
          <p:nvPr/>
        </p:nvSpPr>
        <p:spPr>
          <a:xfrm flipH="1">
            <a:off x="9792072" y="7487652"/>
            <a:ext cx="26829" cy="236102"/>
          </a:xfrm>
          <a:prstGeom prst="line">
            <a:avLst/>
          </a:prstGeom>
          <a:ln w="25400">
            <a:solidFill>
              <a:srgbClr val="FFFFFF"/>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3" name="Shape 63"/>
          <p:cNvSpPr/>
          <p:nvPr/>
        </p:nvSpPr>
        <p:spPr>
          <a:xfrm>
            <a:off x="3324901" y="8328306"/>
            <a:ext cx="1237488" cy="12065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2500" dirty="0">
                <a:solidFill>
                  <a:srgbClr val="FFFFFF"/>
                </a:solidFill>
                <a:latin typeface="Gill Sans"/>
                <a:ea typeface="Gill Sans"/>
                <a:cs typeface="Gill Sans"/>
                <a:sym typeface="Gill Sans"/>
              </a:rPr>
              <a:t>Second-</a:t>
            </a:r>
          </a:p>
          <a:p>
            <a:pPr lvl="0">
              <a:defRPr sz="1800">
                <a:solidFill>
                  <a:srgbClr val="000000"/>
                </a:solidFill>
              </a:defRPr>
            </a:pPr>
            <a:r>
              <a:rPr sz="2500" dirty="0">
                <a:solidFill>
                  <a:srgbClr val="FFFFFF"/>
                </a:solidFill>
                <a:latin typeface="Gill Sans"/>
                <a:ea typeface="Gill Sans"/>
                <a:cs typeface="Gill Sans"/>
                <a:sym typeface="Gill Sans"/>
              </a:rPr>
              <a:t>hand</a:t>
            </a:r>
          </a:p>
          <a:p>
            <a:pPr lvl="0">
              <a:defRPr sz="1800">
                <a:solidFill>
                  <a:srgbClr val="000000"/>
                </a:solidFill>
              </a:defRPr>
            </a:pPr>
            <a:r>
              <a:rPr sz="2500" dirty="0">
                <a:solidFill>
                  <a:srgbClr val="FFFFFF"/>
                </a:solidFill>
                <a:latin typeface="Gill Sans"/>
                <a:ea typeface="Gill Sans"/>
                <a:cs typeface="Gill Sans"/>
                <a:sym typeface="Gill Sans"/>
              </a:rPr>
              <a:t>Smoke</a:t>
            </a:r>
          </a:p>
        </p:txBody>
      </p:sp>
      <p:sp>
        <p:nvSpPr>
          <p:cNvPr id="64" name="Shape 64"/>
          <p:cNvSpPr/>
          <p:nvPr/>
        </p:nvSpPr>
        <p:spPr>
          <a:xfrm flipH="1">
            <a:off x="3938837" y="6881400"/>
            <a:ext cx="663775" cy="1441450"/>
          </a:xfrm>
          <a:prstGeom prst="line">
            <a:avLst/>
          </a:prstGeom>
          <a:ln w="25400">
            <a:solidFill>
              <a:srgbClr val="FFFFFF"/>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65" name="Shape 65"/>
          <p:cNvSpPr/>
          <p:nvPr/>
        </p:nvSpPr>
        <p:spPr>
          <a:xfrm>
            <a:off x="6970814" y="3024565"/>
            <a:ext cx="4677266" cy="1587501"/>
          </a:xfrm>
          <a:prstGeom prst="rect">
            <a:avLst/>
          </a:prstGeom>
          <a:gradFill>
            <a:gsLst>
              <a:gs pos="0">
                <a:srgbClr val="0066C1"/>
              </a:gs>
              <a:gs pos="100000">
                <a:srgbClr val="094593"/>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lvl="0">
              <a:defRPr sz="1800">
                <a:solidFill>
                  <a:srgbClr val="000000"/>
                </a:solidFill>
              </a:defRPr>
            </a:pPr>
            <a:r>
              <a:rPr sz="3400">
                <a:solidFill>
                  <a:srgbClr val="FFFB00"/>
                </a:solidFill>
                <a:effectLst>
                  <a:outerShdw blurRad="25400" dist="23998" dir="2700000" rotWithShape="0">
                    <a:srgbClr val="000000">
                      <a:alpha val="31034"/>
                    </a:srgbClr>
                  </a:outerShdw>
                </a:effectLst>
                <a:latin typeface="Gill Sans"/>
                <a:ea typeface="Gill Sans"/>
                <a:cs typeface="Gill Sans"/>
                <a:sym typeface="Gill Sans"/>
              </a:rPr>
              <a:t>Primary &amp; Secondhand</a:t>
            </a:r>
          </a:p>
          <a:p>
            <a:pPr lvl="0">
              <a:defRPr sz="1800">
                <a:solidFill>
                  <a:srgbClr val="000000"/>
                </a:solidFill>
              </a:defRPr>
            </a:pPr>
            <a:r>
              <a:rPr sz="3400">
                <a:solidFill>
                  <a:srgbClr val="FFFB00"/>
                </a:solidFill>
                <a:effectLst>
                  <a:outerShdw blurRad="25400" dist="23998" dir="2700000" rotWithShape="0">
                    <a:srgbClr val="000000">
                      <a:alpha val="31034"/>
                    </a:srgbClr>
                  </a:outerShdw>
                </a:effectLst>
                <a:latin typeface="Gill Sans"/>
                <a:ea typeface="Gill Sans"/>
                <a:cs typeface="Gill Sans"/>
                <a:sym typeface="Gill Sans"/>
              </a:rPr>
              <a:t>Smoke Kills A Half Million Americans Annually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16" fill="hold" grpId="1" nodeType="clickEffect">
                                  <p:stCondLst>
                                    <p:cond delay="0"/>
                                  </p:stCondLst>
                                  <p:iterate>
                                    <p:tmAbs val="0"/>
                                  </p:iterate>
                                  <p:childTnLst>
                                    <p:set>
                                      <p:cBhvr>
                                        <p:cTn id="6" fill="hold"/>
                                        <p:tgtEl>
                                          <p:spTgt spid="65"/>
                                        </p:tgtEl>
                                        <p:attrNameLst>
                                          <p:attrName>style.visibility</p:attrName>
                                        </p:attrNameLst>
                                      </p:cBhvr>
                                      <p:to>
                                        <p:strVal val="visible"/>
                                      </p:to>
                                    </p:set>
                                    <p:animEffect transition="in" filter="dissolve(in)">
                                      <p:cBhvr>
                                        <p:cTn id="7" dur="75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5C1"/>
        </a:solidFill>
        <a:effectLst/>
      </p:bgPr>
    </p:bg>
    <p:spTree>
      <p:nvGrpSpPr>
        <p:cNvPr id="1" name=""/>
        <p:cNvGrpSpPr/>
        <p:nvPr/>
      </p:nvGrpSpPr>
      <p:grpSpPr>
        <a:xfrm>
          <a:off x="0" y="0"/>
          <a:ext cx="0" cy="0"/>
          <a:chOff x="0" y="0"/>
          <a:chExt cx="0" cy="0"/>
        </a:xfrm>
      </p:grpSpPr>
      <p:pic>
        <p:nvPicPr>
          <p:cNvPr id="181" name="pasted-image.tif"/>
          <p:cNvPicPr/>
          <p:nvPr/>
        </p:nvPicPr>
        <p:blipFill>
          <a:blip r:embed="rId3">
            <a:extLst/>
          </a:blip>
          <a:stretch>
            <a:fillRect/>
          </a:stretch>
        </p:blipFill>
        <p:spPr>
          <a:xfrm>
            <a:off x="870290" y="0"/>
            <a:ext cx="11264220" cy="97536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sp>
        <p:nvSpPr>
          <p:cNvPr id="183" name="Shape 183"/>
          <p:cNvSpPr/>
          <p:nvPr/>
        </p:nvSpPr>
        <p:spPr>
          <a:xfrm>
            <a:off x="559770" y="635085"/>
            <a:ext cx="8245899" cy="193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defRPr sz="1800">
                <a:solidFill>
                  <a:srgbClr val="000000"/>
                </a:solidFill>
              </a:defRPr>
            </a:pPr>
            <a:r>
              <a:rPr sz="5000">
                <a:solidFill>
                  <a:srgbClr val="FFFB00"/>
                </a:solidFill>
                <a:latin typeface="Gill Sans SemiBold"/>
                <a:ea typeface="Gill Sans SemiBold"/>
                <a:cs typeface="Gill Sans SemiBold"/>
                <a:sym typeface="Gill Sans SemiBold"/>
              </a:rPr>
              <a:t>Needham, Massachusetts</a:t>
            </a:r>
          </a:p>
          <a:p>
            <a:pPr lvl="0" algn="l">
              <a:buSzPct val="101000"/>
              <a:buChar char="•"/>
              <a:defRPr sz="1800">
                <a:solidFill>
                  <a:srgbClr val="000000"/>
                </a:solidFill>
              </a:defRPr>
            </a:pPr>
            <a:r>
              <a:rPr sz="3500">
                <a:solidFill>
                  <a:srgbClr val="FFFB00"/>
                </a:solidFill>
                <a:latin typeface="Gill Sans SemiBold"/>
                <a:ea typeface="Gill Sans SemiBold"/>
                <a:cs typeface="Gill Sans SemiBold"/>
                <a:sym typeface="Gill Sans SemiBold"/>
              </a:rPr>
              <a:t> 2004 Health Board Acts</a:t>
            </a:r>
          </a:p>
          <a:p>
            <a:pPr lvl="0" algn="l">
              <a:buSzPct val="101000"/>
              <a:buChar char="•"/>
              <a:defRPr sz="1800">
                <a:solidFill>
                  <a:srgbClr val="000000"/>
                </a:solidFill>
              </a:defRPr>
            </a:pPr>
            <a:r>
              <a:rPr sz="3500">
                <a:solidFill>
                  <a:srgbClr val="FFFB00"/>
                </a:solidFill>
                <a:latin typeface="Gill Sans SemiBold"/>
                <a:ea typeface="Gill Sans SemiBold"/>
                <a:cs typeface="Gill Sans SemiBold"/>
                <a:sym typeface="Gill Sans SemiBold"/>
              </a:rPr>
              <a:t> Grandfathering 2005-2008</a:t>
            </a:r>
          </a:p>
        </p:txBody>
      </p:sp>
      <p:pic>
        <p:nvPicPr>
          <p:cNvPr id="184" name="pasted-image.tif"/>
          <p:cNvPicPr/>
          <p:nvPr/>
        </p:nvPicPr>
        <p:blipFill>
          <a:blip r:embed="rId3">
            <a:extLst/>
          </a:blip>
          <a:stretch>
            <a:fillRect/>
          </a:stretch>
        </p:blipFill>
        <p:spPr>
          <a:xfrm>
            <a:off x="5115411" y="3217987"/>
            <a:ext cx="6933624" cy="6003772"/>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grpSp>
        <p:nvGrpSpPr>
          <p:cNvPr id="190" name="Group 190"/>
          <p:cNvGrpSpPr/>
          <p:nvPr/>
        </p:nvGrpSpPr>
        <p:grpSpPr>
          <a:xfrm>
            <a:off x="139399" y="23684"/>
            <a:ext cx="12972929" cy="9706232"/>
            <a:chOff x="0" y="0"/>
            <a:chExt cx="12972928" cy="9706231"/>
          </a:xfrm>
        </p:grpSpPr>
        <p:sp>
          <p:nvSpPr>
            <p:cNvPr id="186" name="Shape 186"/>
            <p:cNvSpPr/>
            <p:nvPr/>
          </p:nvSpPr>
          <p:spPr>
            <a:xfrm>
              <a:off x="0" y="0"/>
              <a:ext cx="12972929" cy="9706232"/>
            </a:xfrm>
            <a:prstGeom prst="rect">
              <a:avLst/>
            </a:prstGeom>
            <a:solidFill>
              <a:srgbClr val="0065C1"/>
            </a:solidFill>
            <a:ln w="25400" cap="flat">
              <a:solidFill>
                <a:srgbClr val="367DA2"/>
              </a:solidFill>
              <a:prstDash val="solid"/>
              <a:miter lim="400000"/>
            </a:ln>
            <a:effectLst>
              <a:outerShdw blurRad="38100" dist="25400" dir="5400000" rotWithShape="0">
                <a:srgbClr val="000000">
                  <a:alpha val="50000"/>
                </a:srgbClr>
              </a:outerShdw>
            </a:effectLst>
          </p:spPr>
          <p:txBody>
            <a:bodyPr wrap="square" lIns="0" tIns="0" rIns="0" bIns="0" numCol="1" anchor="t">
              <a:noAutofit/>
            </a:bodyPr>
            <a:lstStyle/>
            <a:p>
              <a:pPr lvl="0" defTabSz="457200">
                <a:defRPr sz="1200">
                  <a:solidFill>
                    <a:srgbClr val="000000"/>
                  </a:solidFill>
                </a:defRPr>
              </a:pPr>
              <a:endParaRPr/>
            </a:p>
          </p:txBody>
        </p:sp>
        <p:graphicFrame>
          <p:nvGraphicFramePr>
            <p:cNvPr id="187" name="Chart 187"/>
            <p:cNvGraphicFramePr/>
            <p:nvPr/>
          </p:nvGraphicFramePr>
          <p:xfrm>
            <a:off x="1454528" y="1125709"/>
            <a:ext cx="7608505" cy="81741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8" name="Chart 188"/>
            <p:cNvGraphicFramePr/>
            <p:nvPr/>
          </p:nvGraphicFramePr>
          <p:xfrm>
            <a:off x="6595497" y="1133793"/>
            <a:ext cx="4401642" cy="6940452"/>
          </p:xfrm>
          <a:graphic>
            <a:graphicData uri="http://schemas.openxmlformats.org/drawingml/2006/chart">
              <c:chart xmlns:c="http://schemas.openxmlformats.org/drawingml/2006/chart" xmlns:r="http://schemas.openxmlformats.org/officeDocument/2006/relationships" r:id="rId4"/>
            </a:graphicData>
          </a:graphic>
        </p:graphicFrame>
        <p:sp>
          <p:nvSpPr>
            <p:cNvPr id="189" name="Shape 189"/>
            <p:cNvSpPr/>
            <p:nvPr/>
          </p:nvSpPr>
          <p:spPr>
            <a:xfrm>
              <a:off x="1835105" y="317861"/>
              <a:ext cx="9042872" cy="6858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b="1">
                  <a:latin typeface="Helvetica"/>
                  <a:ea typeface="Helvetica"/>
                  <a:cs typeface="Helvetica"/>
                  <a:sym typeface="Helvetica"/>
                </a:defRPr>
              </a:lvl1pPr>
            </a:lstStyle>
            <a:p>
              <a:pPr lvl="0">
                <a:defRPr sz="1800" b="0">
                  <a:solidFill>
                    <a:srgbClr val="000000"/>
                  </a:solidFill>
                </a:defRPr>
              </a:pPr>
              <a:r>
                <a:rPr sz="3800" b="1">
                  <a:solidFill>
                    <a:srgbClr val="FFFFFF"/>
                  </a:solidFill>
                </a:rPr>
                <a:t>High School Smoking - Two Age Limits</a:t>
              </a:r>
            </a:p>
          </p:txBody>
        </p:sp>
      </p:gr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pic>
        <p:nvPicPr>
          <p:cNvPr id="192" name="90percent_initiation.jpg"/>
          <p:cNvPicPr/>
          <p:nvPr/>
        </p:nvPicPr>
        <p:blipFill>
          <a:blip r:embed="rId3">
            <a:extLst/>
          </a:blip>
          <a:stretch>
            <a:fillRect/>
          </a:stretch>
        </p:blipFill>
        <p:spPr>
          <a:xfrm>
            <a:off x="-5381681" y="-79880"/>
            <a:ext cx="20222124" cy="9858681"/>
          </a:xfrm>
          <a:prstGeom prst="rect">
            <a:avLst/>
          </a:prstGeom>
          <a:ln w="12700">
            <a:miter lim="400000"/>
          </a:ln>
        </p:spPr>
      </p:pic>
      <p:sp>
        <p:nvSpPr>
          <p:cNvPr id="193" name="Shape 193"/>
          <p:cNvSpPr/>
          <p:nvPr/>
        </p:nvSpPr>
        <p:spPr>
          <a:xfrm>
            <a:off x="787400" y="1358899"/>
            <a:ext cx="4723148" cy="4635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lgn="l" defTabSz="457200">
              <a:defRPr sz="1800">
                <a:solidFill>
                  <a:srgbClr val="000000"/>
                </a:solidFill>
              </a:defRPr>
            </a:pPr>
            <a:r>
              <a:rPr sz="4200">
                <a:solidFill>
                  <a:srgbClr val="FFFFFF"/>
                </a:solidFill>
                <a:latin typeface="Gill Sans SemiBold"/>
                <a:ea typeface="Gill Sans SemiBold"/>
                <a:cs typeface="Gill Sans SemiBold"/>
                <a:sym typeface="Gill Sans SemiBold"/>
              </a:rPr>
              <a:t>18–20 year olds purchase only 2%</a:t>
            </a:r>
          </a:p>
          <a:p>
            <a:pPr lvl="0" algn="l" defTabSz="457200">
              <a:defRPr sz="1800">
                <a:solidFill>
                  <a:srgbClr val="000000"/>
                </a:solidFill>
              </a:defRPr>
            </a:pPr>
            <a:r>
              <a:rPr sz="4200">
                <a:solidFill>
                  <a:srgbClr val="FFFFFF"/>
                </a:solidFill>
                <a:latin typeface="Gill Sans SemiBold"/>
                <a:ea typeface="Gill Sans SemiBold"/>
                <a:cs typeface="Gill Sans SemiBold"/>
                <a:sym typeface="Gill Sans SemiBold"/>
              </a:rPr>
              <a:t>of cigarettes sold, but are 90% of the supply of addictive tobacco to younger kids.</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sp>
        <p:nvSpPr>
          <p:cNvPr id="195" name="Shape 195"/>
          <p:cNvSpPr/>
          <p:nvPr/>
        </p:nvSpPr>
        <p:spPr>
          <a:xfrm>
            <a:off x="2513986" y="2273300"/>
            <a:ext cx="6757628" cy="723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300">
                <a:latin typeface="Gill Sans"/>
                <a:ea typeface="Gill Sans"/>
                <a:cs typeface="Gill Sans"/>
                <a:sym typeface="Gill Sans"/>
              </a:defRPr>
            </a:lvl1pPr>
          </a:lstStyle>
          <a:p>
            <a:pPr lvl="0">
              <a:defRPr sz="1800">
                <a:solidFill>
                  <a:srgbClr val="000000"/>
                </a:solidFill>
              </a:defRPr>
            </a:pPr>
            <a:r>
              <a:rPr sz="4300">
                <a:solidFill>
                  <a:srgbClr val="FFFFFF"/>
                </a:solidFill>
              </a:rPr>
              <a:t>Important Legislative Features</a:t>
            </a:r>
          </a:p>
        </p:txBody>
      </p:sp>
      <p:sp>
        <p:nvSpPr>
          <p:cNvPr id="196" name="Shape 196"/>
          <p:cNvSpPr/>
          <p:nvPr/>
        </p:nvSpPr>
        <p:spPr>
          <a:xfrm>
            <a:off x="1367120" y="3930650"/>
            <a:ext cx="10270560" cy="4775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57200" lvl="0" indent="-457200" algn="l">
              <a:buSzPct val="75000"/>
              <a:buChar char="•"/>
              <a:defRPr sz="1800">
                <a:solidFill>
                  <a:srgbClr val="000000"/>
                </a:solidFill>
              </a:defRPr>
            </a:pPr>
            <a:r>
              <a:rPr sz="4000">
                <a:solidFill>
                  <a:srgbClr val="FFFFFF"/>
                </a:solidFill>
                <a:latin typeface="Gill Sans"/>
                <a:ea typeface="Gill Sans"/>
                <a:cs typeface="Gill Sans"/>
                <a:sym typeface="Gill Sans"/>
              </a:rPr>
              <a:t>Strong preamble.</a:t>
            </a:r>
          </a:p>
          <a:p>
            <a:pPr lvl="0" algn="l">
              <a:defRPr sz="1800">
                <a:solidFill>
                  <a:srgbClr val="000000"/>
                </a:solidFill>
              </a:defRPr>
            </a:pPr>
            <a:endParaRPr sz="4000">
              <a:solidFill>
                <a:srgbClr val="FFFFFF"/>
              </a:solidFill>
              <a:latin typeface="Gill Sans"/>
              <a:ea typeface="Gill Sans"/>
              <a:cs typeface="Gill Sans"/>
              <a:sym typeface="Gill Sans"/>
            </a:endParaRPr>
          </a:p>
          <a:p>
            <a:pPr marL="457200" lvl="0" indent="-457200" algn="l">
              <a:buSzPct val="75000"/>
              <a:buChar char="•"/>
              <a:defRPr sz="1800">
                <a:solidFill>
                  <a:srgbClr val="000000"/>
                </a:solidFill>
              </a:defRPr>
            </a:pPr>
            <a:r>
              <a:rPr sz="4000">
                <a:solidFill>
                  <a:srgbClr val="FFFFFF"/>
                </a:solidFill>
                <a:latin typeface="Gill Sans"/>
                <a:ea typeface="Gill Sans"/>
                <a:cs typeface="Gill Sans"/>
                <a:sym typeface="Gill Sans"/>
              </a:rPr>
              <a:t>Comprehensive definitions of e-cigarettes, other smoking devices and ingestible forms.</a:t>
            </a:r>
          </a:p>
          <a:p>
            <a:pPr lvl="0" algn="l">
              <a:defRPr sz="1800">
                <a:solidFill>
                  <a:srgbClr val="000000"/>
                </a:solidFill>
              </a:defRPr>
            </a:pPr>
            <a:endParaRPr sz="4000">
              <a:solidFill>
                <a:srgbClr val="FFFFFF"/>
              </a:solidFill>
              <a:latin typeface="Gill Sans"/>
              <a:ea typeface="Gill Sans"/>
              <a:cs typeface="Gill Sans"/>
              <a:sym typeface="Gill Sans"/>
            </a:endParaRPr>
          </a:p>
          <a:p>
            <a:pPr marL="457200" lvl="0" indent="-457200" algn="l">
              <a:buSzPct val="75000"/>
              <a:buChar char="•"/>
              <a:defRPr sz="1800">
                <a:solidFill>
                  <a:srgbClr val="000000"/>
                </a:solidFill>
              </a:defRPr>
            </a:pPr>
            <a:r>
              <a:rPr sz="4000">
                <a:solidFill>
                  <a:srgbClr val="FFFFFF"/>
                </a:solidFill>
                <a:latin typeface="Gill Sans"/>
                <a:ea typeface="Gill Sans"/>
                <a:cs typeface="Gill Sans"/>
                <a:sym typeface="Gill Sans"/>
              </a:rPr>
              <a:t>Focus on sales not purchase.</a:t>
            </a:r>
          </a:p>
          <a:p>
            <a:pPr lvl="0" algn="l">
              <a:defRPr sz="1800">
                <a:solidFill>
                  <a:srgbClr val="000000"/>
                </a:solidFill>
              </a:defRPr>
            </a:pPr>
            <a:endParaRPr sz="4000">
              <a:solidFill>
                <a:srgbClr val="FFFFFF"/>
              </a:solidFill>
              <a:latin typeface="Gill Sans"/>
              <a:ea typeface="Gill Sans"/>
              <a:cs typeface="Gill Sans"/>
              <a:sym typeface="Gill Sans"/>
            </a:endParaRPr>
          </a:p>
          <a:p>
            <a:pPr marL="457200" lvl="0" indent="-457200" algn="l">
              <a:buSzPct val="75000"/>
              <a:buChar char="•"/>
              <a:defRPr sz="1800">
                <a:solidFill>
                  <a:srgbClr val="000000"/>
                </a:solidFill>
              </a:defRPr>
            </a:pPr>
            <a:r>
              <a:rPr sz="4000">
                <a:solidFill>
                  <a:srgbClr val="FFFFFF"/>
                </a:solidFill>
                <a:latin typeface="Gill Sans"/>
                <a:ea typeface="Gill Sans"/>
                <a:cs typeface="Gill Sans"/>
                <a:sym typeface="Gill Sans"/>
              </a:rPr>
              <a:t>Penalties that will encourage compliance.</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pic>
        <p:nvPicPr>
          <p:cNvPr id="198" name="image.png"/>
          <p:cNvPicPr/>
          <p:nvPr/>
        </p:nvPicPr>
        <p:blipFill>
          <a:blip r:embed="rId3">
            <a:extLst/>
          </a:blip>
          <a:stretch>
            <a:fillRect/>
          </a:stretch>
        </p:blipFill>
        <p:spPr>
          <a:xfrm>
            <a:off x="3238540" y="1123169"/>
            <a:ext cx="5241835" cy="582612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pic>
        <p:nvPicPr>
          <p:cNvPr id="200" name="image.png"/>
          <p:cNvPicPr/>
          <p:nvPr/>
        </p:nvPicPr>
        <p:blipFill>
          <a:blip r:embed="rId3">
            <a:extLst/>
          </a:blip>
          <a:stretch>
            <a:fillRect/>
          </a:stretch>
        </p:blipFill>
        <p:spPr>
          <a:xfrm>
            <a:off x="3238540" y="1123169"/>
            <a:ext cx="5241835" cy="5826126"/>
          </a:xfrm>
          <a:prstGeom prst="rect">
            <a:avLst/>
          </a:prstGeom>
          <a:ln w="12700">
            <a:miter lim="400000"/>
          </a:ln>
        </p:spPr>
      </p:pic>
      <p:sp>
        <p:nvSpPr>
          <p:cNvPr id="201" name="Shape 201"/>
          <p:cNvSpPr/>
          <p:nvPr/>
        </p:nvSpPr>
        <p:spPr>
          <a:xfrm>
            <a:off x="6527452" y="5137150"/>
            <a:ext cx="576958" cy="5326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C8027"/>
          </a:solidFill>
          <a:ln w="63500">
            <a:solidFill>
              <a:srgbClr val="88540A"/>
            </a:solidFill>
            <a:miter lim="400000"/>
          </a:ln>
          <a:effectLst>
            <a:outerShdw blurRad="190500" dist="8455" dir="2458332" rotWithShape="0">
              <a:srgbClr val="000000"/>
            </a:outerShdw>
          </a:effectLst>
        </p:spPr>
        <p:txBody>
          <a:bodyPr lIns="0" tIns="0" rIns="0" bIns="0" anchor="ctr"/>
          <a:lstStyle/>
          <a:p>
            <a:pPr lvl="0">
              <a:defRPr sz="2400">
                <a:effectLst>
                  <a:outerShdw blurRad="25400" dist="23998" dir="2700000" rotWithShape="0">
                    <a:srgbClr val="000000">
                      <a:alpha val="31034"/>
                    </a:srgbClr>
                  </a:outerShdw>
                </a:effectLst>
              </a:defRPr>
            </a:pPr>
            <a:endParaRP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pic>
        <p:nvPicPr>
          <p:cNvPr id="203" name="Screen Shot 2014-09-08 at 11.09.58 AM.png"/>
          <p:cNvPicPr/>
          <p:nvPr/>
        </p:nvPicPr>
        <p:blipFill>
          <a:blip r:embed="rId3">
            <a:extLst/>
          </a:blip>
          <a:stretch>
            <a:fillRect/>
          </a:stretch>
        </p:blipFill>
        <p:spPr>
          <a:xfrm>
            <a:off x="0" y="0"/>
            <a:ext cx="16141700" cy="100330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100000">
              <a:srgbClr val="FFFFFF"/>
            </a:gs>
            <a:gs pos="99000">
              <a:schemeClr val="accent1"/>
            </a:gs>
          </a:gsLst>
          <a:lin ang="5400000" scaled="0"/>
          <a:tileRect/>
        </a:gradFill>
        <a:effectLst/>
      </p:bgPr>
    </p:bg>
    <p:spTree>
      <p:nvGrpSpPr>
        <p:cNvPr id="1" name=""/>
        <p:cNvGrpSpPr/>
        <p:nvPr/>
      </p:nvGrpSpPr>
      <p:grpSpPr>
        <a:xfrm>
          <a:off x="0" y="0"/>
          <a:ext cx="0" cy="0"/>
          <a:chOff x="0" y="0"/>
          <a:chExt cx="0" cy="0"/>
        </a:xfrm>
      </p:grpSpPr>
      <p:pic>
        <p:nvPicPr>
          <p:cNvPr id="2" name="Tobacco21_v00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9200"/>
            <a:ext cx="13004800" cy="7315200"/>
          </a:xfrm>
          <a:prstGeom prst="rect">
            <a:avLst/>
          </a:prstGeom>
        </p:spPr>
      </p:pic>
    </p:spTree>
    <p:extLst>
      <p:ext uri="{BB962C8B-B14F-4D97-AF65-F5344CB8AC3E}">
        <p14:creationId xmlns:p14="http://schemas.microsoft.com/office/powerpoint/2010/main" val="2837267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sp>
        <p:nvSpPr>
          <p:cNvPr id="67" name="Shape 67"/>
          <p:cNvSpPr>
            <a:spLocks noGrp="1"/>
          </p:cNvSpPr>
          <p:nvPr>
            <p:ph type="body" idx="1"/>
          </p:nvPr>
        </p:nvSpPr>
        <p:spPr>
          <a:xfrm>
            <a:off x="685800" y="185886"/>
            <a:ext cx="10583863" cy="7446814"/>
          </a:xfrm>
          <a:prstGeom prst="rect">
            <a:avLst/>
          </a:prstGeom>
        </p:spPr>
        <p:txBody>
          <a:bodyPr/>
          <a:lstStyle/>
          <a:p>
            <a:pPr lvl="0"/>
            <a:endParaRPr dirty="0"/>
          </a:p>
        </p:txBody>
      </p:sp>
      <p:graphicFrame>
        <p:nvGraphicFramePr>
          <p:cNvPr id="68" name="Chart 68"/>
          <p:cNvGraphicFramePr/>
          <p:nvPr/>
        </p:nvGraphicFramePr>
        <p:xfrm>
          <a:off x="1543529" y="-292962"/>
          <a:ext cx="9107547" cy="7500799"/>
        </p:xfrm>
        <a:graphic>
          <a:graphicData uri="http://schemas.openxmlformats.org/drawingml/2006/chart">
            <c:chart xmlns:c="http://schemas.openxmlformats.org/drawingml/2006/chart" xmlns:r="http://schemas.openxmlformats.org/officeDocument/2006/relationships" r:id="rId2"/>
          </a:graphicData>
        </a:graphic>
      </p:graphicFrame>
      <p:sp>
        <p:nvSpPr>
          <p:cNvPr id="69" name="Shape 69"/>
          <p:cNvSpPr/>
          <p:nvPr/>
        </p:nvSpPr>
        <p:spPr>
          <a:xfrm>
            <a:off x="1366372" y="7291030"/>
            <a:ext cx="2557315" cy="50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latin typeface="Gill Sans"/>
                <a:ea typeface="Gill Sans"/>
                <a:cs typeface="Gill Sans"/>
                <a:sym typeface="Gill Sans"/>
              </a:defRPr>
            </a:lvl1pPr>
          </a:lstStyle>
          <a:p>
            <a:pPr lvl="0">
              <a:defRPr sz="1800">
                <a:solidFill>
                  <a:srgbClr val="000000"/>
                </a:solidFill>
              </a:defRPr>
            </a:pPr>
            <a:r>
              <a:rPr sz="2800" dirty="0">
                <a:solidFill>
                  <a:srgbClr val="FFFFFF"/>
                </a:solidFill>
              </a:rPr>
              <a:t>Primary Smoking</a:t>
            </a:r>
          </a:p>
        </p:txBody>
      </p:sp>
      <p:sp>
        <p:nvSpPr>
          <p:cNvPr id="70" name="Shape 70"/>
          <p:cNvSpPr/>
          <p:nvPr/>
        </p:nvSpPr>
        <p:spPr>
          <a:xfrm flipH="1">
            <a:off x="3197636" y="6482774"/>
            <a:ext cx="386835" cy="653614"/>
          </a:xfrm>
          <a:prstGeom prst="line">
            <a:avLst/>
          </a:prstGeom>
          <a:ln w="25400">
            <a:solidFill>
              <a:srgbClr val="FFFFFF"/>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1" name="Shape 71"/>
          <p:cNvSpPr/>
          <p:nvPr/>
        </p:nvSpPr>
        <p:spPr>
          <a:xfrm>
            <a:off x="4547546" y="7705936"/>
            <a:ext cx="1249710" cy="9144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2800" dirty="0">
                <a:solidFill>
                  <a:srgbClr val="FFFFFF"/>
                </a:solidFill>
                <a:latin typeface="Gill Sans"/>
                <a:ea typeface="Gill Sans"/>
                <a:cs typeface="Gill Sans"/>
                <a:sym typeface="Gill Sans"/>
              </a:rPr>
              <a:t>All of</a:t>
            </a:r>
          </a:p>
          <a:p>
            <a:pPr lvl="0">
              <a:defRPr sz="1800">
                <a:solidFill>
                  <a:srgbClr val="000000"/>
                </a:solidFill>
              </a:defRPr>
            </a:pPr>
            <a:r>
              <a:rPr sz="2800" dirty="0">
                <a:solidFill>
                  <a:srgbClr val="FFFFFF"/>
                </a:solidFill>
                <a:latin typeface="Gill Sans"/>
                <a:ea typeface="Gill Sans"/>
                <a:cs typeface="Gill Sans"/>
                <a:sym typeface="Gill Sans"/>
              </a:rPr>
              <a:t>WWII</a:t>
            </a:r>
          </a:p>
        </p:txBody>
      </p:sp>
      <p:sp>
        <p:nvSpPr>
          <p:cNvPr id="72" name="Shape 72"/>
          <p:cNvSpPr/>
          <p:nvPr/>
        </p:nvSpPr>
        <p:spPr>
          <a:xfrm flipH="1">
            <a:off x="5324679" y="6682213"/>
            <a:ext cx="221338" cy="832209"/>
          </a:xfrm>
          <a:prstGeom prst="line">
            <a:avLst/>
          </a:prstGeom>
          <a:ln w="25400">
            <a:solidFill>
              <a:srgbClr val="FFFFFF"/>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3" name="Shape 73"/>
          <p:cNvSpPr/>
          <p:nvPr/>
        </p:nvSpPr>
        <p:spPr>
          <a:xfrm>
            <a:off x="7127941" y="8163136"/>
            <a:ext cx="1155478" cy="8382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2500" dirty="0">
                <a:solidFill>
                  <a:srgbClr val="FFFFFF"/>
                </a:solidFill>
                <a:latin typeface="Gill Sans"/>
                <a:ea typeface="Gill Sans"/>
                <a:cs typeface="Gill Sans"/>
                <a:sym typeface="Gill Sans"/>
              </a:rPr>
              <a:t>Auto</a:t>
            </a:r>
          </a:p>
          <a:p>
            <a:pPr lvl="0">
              <a:defRPr sz="1800">
                <a:solidFill>
                  <a:srgbClr val="000000"/>
                </a:solidFill>
              </a:defRPr>
            </a:pPr>
            <a:r>
              <a:rPr sz="2500" dirty="0">
                <a:solidFill>
                  <a:srgbClr val="FFFFFF"/>
                </a:solidFill>
                <a:latin typeface="Gill Sans"/>
                <a:ea typeface="Gill Sans"/>
                <a:cs typeface="Gill Sans"/>
                <a:sym typeface="Gill Sans"/>
              </a:rPr>
              <a:t>Crashes</a:t>
            </a:r>
          </a:p>
        </p:txBody>
      </p:sp>
      <p:sp>
        <p:nvSpPr>
          <p:cNvPr id="74" name="Shape 74"/>
          <p:cNvSpPr/>
          <p:nvPr/>
        </p:nvSpPr>
        <p:spPr>
          <a:xfrm>
            <a:off x="5879505" y="7391176"/>
            <a:ext cx="1260743" cy="1206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2500" dirty="0">
                <a:solidFill>
                  <a:srgbClr val="FFFFFF"/>
                </a:solidFill>
                <a:latin typeface="Gill Sans"/>
                <a:ea typeface="Gill Sans"/>
                <a:cs typeface="Gill Sans"/>
                <a:sym typeface="Gill Sans"/>
              </a:rPr>
              <a:t>All of </a:t>
            </a:r>
          </a:p>
          <a:p>
            <a:pPr lvl="0">
              <a:defRPr sz="1800">
                <a:solidFill>
                  <a:srgbClr val="000000"/>
                </a:solidFill>
              </a:defRPr>
            </a:pPr>
            <a:r>
              <a:rPr sz="2500" dirty="0">
                <a:solidFill>
                  <a:srgbClr val="FFFFFF"/>
                </a:solidFill>
                <a:latin typeface="Gill Sans"/>
                <a:ea typeface="Gill Sans"/>
                <a:cs typeface="Gill Sans"/>
                <a:sym typeface="Gill Sans"/>
              </a:rPr>
              <a:t>Vietnam</a:t>
            </a:r>
          </a:p>
          <a:p>
            <a:pPr lvl="0">
              <a:defRPr sz="1800">
                <a:solidFill>
                  <a:srgbClr val="000000"/>
                </a:solidFill>
              </a:defRPr>
            </a:pPr>
            <a:r>
              <a:rPr sz="2500" dirty="0">
                <a:solidFill>
                  <a:srgbClr val="FFFFFF"/>
                </a:solidFill>
                <a:latin typeface="Gill Sans"/>
                <a:ea typeface="Gill Sans"/>
                <a:cs typeface="Gill Sans"/>
                <a:sym typeface="Gill Sans"/>
              </a:rPr>
              <a:t>War</a:t>
            </a:r>
          </a:p>
        </p:txBody>
      </p:sp>
      <p:sp>
        <p:nvSpPr>
          <p:cNvPr id="75" name="Shape 75"/>
          <p:cNvSpPr/>
          <p:nvPr/>
        </p:nvSpPr>
        <p:spPr>
          <a:xfrm>
            <a:off x="8157837" y="7991899"/>
            <a:ext cx="1203692" cy="469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500">
                <a:latin typeface="Gill Sans"/>
                <a:ea typeface="Gill Sans"/>
                <a:cs typeface="Gill Sans"/>
                <a:sym typeface="Gill Sans"/>
              </a:defRPr>
            </a:lvl1pPr>
          </a:lstStyle>
          <a:p>
            <a:pPr lvl="0">
              <a:defRPr sz="1800">
                <a:solidFill>
                  <a:srgbClr val="000000"/>
                </a:solidFill>
              </a:defRPr>
            </a:pPr>
            <a:r>
              <a:rPr sz="2500" dirty="0">
                <a:solidFill>
                  <a:srgbClr val="FFFFFF"/>
                </a:solidFill>
              </a:rPr>
              <a:t>Murders</a:t>
            </a:r>
          </a:p>
        </p:txBody>
      </p:sp>
      <p:sp>
        <p:nvSpPr>
          <p:cNvPr id="76" name="Shape 76"/>
          <p:cNvSpPr/>
          <p:nvPr/>
        </p:nvSpPr>
        <p:spPr>
          <a:xfrm>
            <a:off x="8800249" y="7545031"/>
            <a:ext cx="2715916" cy="469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500">
                <a:latin typeface="Gill Sans"/>
                <a:ea typeface="Gill Sans"/>
                <a:cs typeface="Gill Sans"/>
                <a:sym typeface="Gill Sans"/>
              </a:defRPr>
            </a:lvl1pPr>
          </a:lstStyle>
          <a:p>
            <a:pPr lvl="0">
              <a:defRPr sz="1800">
                <a:solidFill>
                  <a:srgbClr val="000000"/>
                </a:solidFill>
              </a:defRPr>
            </a:pPr>
            <a:r>
              <a:rPr sz="2500" dirty="0">
                <a:solidFill>
                  <a:srgbClr val="FFFFFF"/>
                </a:solidFill>
              </a:rPr>
              <a:t>Opiates/Cocaine</a:t>
            </a:r>
          </a:p>
        </p:txBody>
      </p:sp>
      <p:sp>
        <p:nvSpPr>
          <p:cNvPr id="77" name="Shape 77"/>
          <p:cNvSpPr/>
          <p:nvPr/>
        </p:nvSpPr>
        <p:spPr>
          <a:xfrm>
            <a:off x="6496661" y="6763641"/>
            <a:ext cx="13216" cy="352585"/>
          </a:xfrm>
          <a:prstGeom prst="line">
            <a:avLst/>
          </a:prstGeom>
          <a:ln w="25400">
            <a:solidFill>
              <a:srgbClr val="FFFFFF"/>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8" name="Shape 78"/>
          <p:cNvSpPr/>
          <p:nvPr/>
        </p:nvSpPr>
        <p:spPr>
          <a:xfrm>
            <a:off x="7631622" y="6868953"/>
            <a:ext cx="74058" cy="1201897"/>
          </a:xfrm>
          <a:prstGeom prst="line">
            <a:avLst/>
          </a:prstGeom>
          <a:ln w="25400">
            <a:solidFill>
              <a:srgbClr val="FFFFFF"/>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79" name="Shape 79"/>
          <p:cNvSpPr/>
          <p:nvPr/>
        </p:nvSpPr>
        <p:spPr>
          <a:xfrm>
            <a:off x="8553439" y="7004273"/>
            <a:ext cx="122050" cy="990154"/>
          </a:xfrm>
          <a:prstGeom prst="line">
            <a:avLst/>
          </a:prstGeom>
          <a:ln w="25400">
            <a:solidFill>
              <a:srgbClr val="FFFFFF"/>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0" name="Shape 80"/>
          <p:cNvSpPr/>
          <p:nvPr/>
        </p:nvSpPr>
        <p:spPr>
          <a:xfrm flipH="1">
            <a:off x="9610154" y="7136388"/>
            <a:ext cx="26829" cy="236102"/>
          </a:xfrm>
          <a:prstGeom prst="line">
            <a:avLst/>
          </a:prstGeom>
          <a:ln w="25400">
            <a:solidFill>
              <a:srgbClr val="FFFFFF"/>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1" name="Shape 81"/>
          <p:cNvSpPr/>
          <p:nvPr/>
        </p:nvSpPr>
        <p:spPr>
          <a:xfrm>
            <a:off x="3197636" y="8133945"/>
            <a:ext cx="1372271" cy="1320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2800" dirty="0">
                <a:solidFill>
                  <a:srgbClr val="FFFFFF"/>
                </a:solidFill>
                <a:latin typeface="Gill Sans"/>
                <a:ea typeface="Gill Sans"/>
                <a:cs typeface="Gill Sans"/>
                <a:sym typeface="Gill Sans"/>
              </a:rPr>
              <a:t>Second-</a:t>
            </a:r>
          </a:p>
          <a:p>
            <a:pPr lvl="0">
              <a:defRPr sz="1800">
                <a:solidFill>
                  <a:srgbClr val="000000"/>
                </a:solidFill>
              </a:defRPr>
            </a:pPr>
            <a:r>
              <a:rPr sz="2800" dirty="0">
                <a:solidFill>
                  <a:srgbClr val="FFFFFF"/>
                </a:solidFill>
                <a:latin typeface="Gill Sans"/>
                <a:ea typeface="Gill Sans"/>
                <a:cs typeface="Gill Sans"/>
                <a:sym typeface="Gill Sans"/>
              </a:rPr>
              <a:t>hand </a:t>
            </a:r>
          </a:p>
          <a:p>
            <a:pPr lvl="0">
              <a:defRPr sz="1800">
                <a:solidFill>
                  <a:srgbClr val="000000"/>
                </a:solidFill>
              </a:defRPr>
            </a:pPr>
            <a:r>
              <a:rPr sz="2800" dirty="0">
                <a:solidFill>
                  <a:srgbClr val="FFFFFF"/>
                </a:solidFill>
                <a:latin typeface="Gill Sans"/>
                <a:ea typeface="Gill Sans"/>
                <a:cs typeface="Gill Sans"/>
                <a:sym typeface="Gill Sans"/>
              </a:rPr>
              <a:t>Smoke</a:t>
            </a:r>
          </a:p>
        </p:txBody>
      </p:sp>
      <p:sp>
        <p:nvSpPr>
          <p:cNvPr id="82" name="Shape 82"/>
          <p:cNvSpPr/>
          <p:nvPr/>
        </p:nvSpPr>
        <p:spPr>
          <a:xfrm flipH="1">
            <a:off x="3883772" y="6624330"/>
            <a:ext cx="663774" cy="1441451"/>
          </a:xfrm>
          <a:prstGeom prst="line">
            <a:avLst/>
          </a:prstGeom>
          <a:ln w="25400">
            <a:solidFill>
              <a:srgbClr val="FFFFFF"/>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pic>
        <p:nvPicPr>
          <p:cNvPr id="83" name="droppedImage.png"/>
          <p:cNvPicPr/>
          <p:nvPr/>
        </p:nvPicPr>
        <p:blipFill>
          <a:blip r:embed="rId3">
            <a:extLst/>
          </a:blip>
          <a:stretch>
            <a:fillRect/>
          </a:stretch>
        </p:blipFill>
        <p:spPr>
          <a:xfrm>
            <a:off x="5431418" y="453860"/>
            <a:ext cx="4726789" cy="1269887"/>
          </a:xfrm>
          <a:prstGeom prst="rect">
            <a:avLst/>
          </a:prstGeom>
          <a:ln w="12700">
            <a:miter lim="400000"/>
          </a:ln>
        </p:spPr>
      </p:pic>
      <p:pic>
        <p:nvPicPr>
          <p:cNvPr id="84" name="droppedImage.tiff"/>
          <p:cNvPicPr/>
          <p:nvPr/>
        </p:nvPicPr>
        <p:blipFill>
          <a:blip r:embed="rId3">
            <a:extLst/>
          </a:blip>
          <a:stretch>
            <a:fillRect/>
          </a:stretch>
        </p:blipFill>
        <p:spPr>
          <a:xfrm>
            <a:off x="6388088" y="1574871"/>
            <a:ext cx="4726789" cy="1269887"/>
          </a:xfrm>
          <a:prstGeom prst="rect">
            <a:avLst/>
          </a:prstGeom>
          <a:ln w="12700">
            <a:miter lim="400000"/>
          </a:ln>
        </p:spPr>
      </p:pic>
      <p:pic>
        <p:nvPicPr>
          <p:cNvPr id="85" name="droppedImage.tiff"/>
          <p:cNvPicPr/>
          <p:nvPr/>
        </p:nvPicPr>
        <p:blipFill>
          <a:blip r:embed="rId3">
            <a:extLst/>
          </a:blip>
          <a:stretch>
            <a:fillRect/>
          </a:stretch>
        </p:blipFill>
        <p:spPr>
          <a:xfrm>
            <a:off x="7340587" y="2692471"/>
            <a:ext cx="4726789" cy="126988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83"/>
                                        </p:tgtEl>
                                      </p:cBhvr>
                                    </p:animEffect>
                                    <p:anim calcmode="lin" valueType="num">
                                      <p:cBhvr>
                                        <p:cTn id="7" dur="1000"/>
                                        <p:tgtEl>
                                          <p:spTgt spid="83"/>
                                        </p:tgtEl>
                                        <p:attrNameLst>
                                          <p:attrName>ppt_x</p:attrName>
                                        </p:attrNameLst>
                                      </p:cBhvr>
                                      <p:tavLst>
                                        <p:tav tm="0">
                                          <p:val>
                                            <p:strVal val="ppt_x"/>
                                          </p:val>
                                        </p:tav>
                                        <p:tav tm="100000">
                                          <p:val>
                                            <p:strVal val="ppt_x"/>
                                          </p:val>
                                        </p:tav>
                                      </p:tavLst>
                                    </p:anim>
                                    <p:anim calcmode="lin" valueType="num">
                                      <p:cBhvr>
                                        <p:cTn id="8" dur="100" decel="100000"/>
                                        <p:tgtEl>
                                          <p:spTgt spid="83"/>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83"/>
                                        </p:tgtEl>
                                        <p:attrNameLst>
                                          <p:attrName>ppt_y</p:attrName>
                                        </p:attrNameLst>
                                      </p:cBhvr>
                                      <p:tavLst>
                                        <p:tav tm="0">
                                          <p:val>
                                            <p:strVal val="ppt_y"/>
                                          </p:val>
                                        </p:tav>
                                        <p:tav tm="100000">
                                          <p:val>
                                            <p:strVal val="ppt_y+1"/>
                                          </p:val>
                                        </p:tav>
                                      </p:tavLst>
                                    </p:anim>
                                    <p:set>
                                      <p:cBhvr>
                                        <p:cTn id="10" dur="1" fill="hold">
                                          <p:stCondLst>
                                            <p:cond delay="999"/>
                                          </p:stCondLst>
                                        </p:cTn>
                                        <p:tgtEl>
                                          <p:spTgt spid="8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7" presetClass="exit" presetSubtype="0" fill="hold" nodeType="clickEffect">
                                  <p:stCondLst>
                                    <p:cond delay="0"/>
                                  </p:stCondLst>
                                  <p:childTnLst>
                                    <p:animEffect transition="out" filter="fade">
                                      <p:cBhvr>
                                        <p:cTn id="14" dur="1000"/>
                                        <p:tgtEl>
                                          <p:spTgt spid="84"/>
                                        </p:tgtEl>
                                      </p:cBhvr>
                                    </p:animEffect>
                                    <p:anim calcmode="lin" valueType="num">
                                      <p:cBhvr>
                                        <p:cTn id="15" dur="1000"/>
                                        <p:tgtEl>
                                          <p:spTgt spid="84"/>
                                        </p:tgtEl>
                                        <p:attrNameLst>
                                          <p:attrName>ppt_x</p:attrName>
                                        </p:attrNameLst>
                                      </p:cBhvr>
                                      <p:tavLst>
                                        <p:tav tm="0">
                                          <p:val>
                                            <p:strVal val="ppt_x"/>
                                          </p:val>
                                        </p:tav>
                                        <p:tav tm="100000">
                                          <p:val>
                                            <p:strVal val="ppt_x"/>
                                          </p:val>
                                        </p:tav>
                                      </p:tavLst>
                                    </p:anim>
                                    <p:anim calcmode="lin" valueType="num">
                                      <p:cBhvr>
                                        <p:cTn id="16" dur="100" decel="100000"/>
                                        <p:tgtEl>
                                          <p:spTgt spid="84"/>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84"/>
                                        </p:tgtEl>
                                        <p:attrNameLst>
                                          <p:attrName>ppt_y</p:attrName>
                                        </p:attrNameLst>
                                      </p:cBhvr>
                                      <p:tavLst>
                                        <p:tav tm="0">
                                          <p:val>
                                            <p:strVal val="ppt_y"/>
                                          </p:val>
                                        </p:tav>
                                        <p:tav tm="100000">
                                          <p:val>
                                            <p:strVal val="ppt_y+1"/>
                                          </p:val>
                                        </p:tav>
                                      </p:tavLst>
                                    </p:anim>
                                    <p:set>
                                      <p:cBhvr>
                                        <p:cTn id="18" dur="1" fill="hold">
                                          <p:stCondLst>
                                            <p:cond delay="999"/>
                                          </p:stCondLst>
                                        </p:cTn>
                                        <p:tgtEl>
                                          <p:spTgt spid="8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7" presetClass="exit" presetSubtype="0" fill="hold" nodeType="clickEffect">
                                  <p:stCondLst>
                                    <p:cond delay="0"/>
                                  </p:stCondLst>
                                  <p:childTnLst>
                                    <p:animEffect transition="out" filter="fade">
                                      <p:cBhvr>
                                        <p:cTn id="22" dur="1000"/>
                                        <p:tgtEl>
                                          <p:spTgt spid="85"/>
                                        </p:tgtEl>
                                      </p:cBhvr>
                                    </p:animEffect>
                                    <p:anim calcmode="lin" valueType="num">
                                      <p:cBhvr>
                                        <p:cTn id="23" dur="1000"/>
                                        <p:tgtEl>
                                          <p:spTgt spid="85"/>
                                        </p:tgtEl>
                                        <p:attrNameLst>
                                          <p:attrName>ppt_x</p:attrName>
                                        </p:attrNameLst>
                                      </p:cBhvr>
                                      <p:tavLst>
                                        <p:tav tm="0">
                                          <p:val>
                                            <p:strVal val="ppt_x"/>
                                          </p:val>
                                        </p:tav>
                                        <p:tav tm="100000">
                                          <p:val>
                                            <p:strVal val="ppt_x"/>
                                          </p:val>
                                        </p:tav>
                                      </p:tavLst>
                                    </p:anim>
                                    <p:anim calcmode="lin" valueType="num">
                                      <p:cBhvr>
                                        <p:cTn id="24" dur="100" decel="100000"/>
                                        <p:tgtEl>
                                          <p:spTgt spid="85"/>
                                        </p:tgtEl>
                                        <p:attrNameLst>
                                          <p:attrName>ppt_y</p:attrName>
                                        </p:attrNameLst>
                                      </p:cBhvr>
                                      <p:tavLst>
                                        <p:tav tm="0">
                                          <p:val>
                                            <p:strVal val="ppt_y"/>
                                          </p:val>
                                        </p:tav>
                                        <p:tav tm="100000">
                                          <p:val>
                                            <p:strVal val="ppt_y-.03"/>
                                          </p:val>
                                        </p:tav>
                                      </p:tavLst>
                                    </p:anim>
                                    <p:anim calcmode="lin" valueType="num">
                                      <p:cBhvr>
                                        <p:cTn id="25" dur="900" accel="100000">
                                          <p:stCondLst>
                                            <p:cond delay="100"/>
                                          </p:stCondLst>
                                        </p:cTn>
                                        <p:tgtEl>
                                          <p:spTgt spid="85"/>
                                        </p:tgtEl>
                                        <p:attrNameLst>
                                          <p:attrName>ppt_y</p:attrName>
                                        </p:attrNameLst>
                                      </p:cBhvr>
                                      <p:tavLst>
                                        <p:tav tm="0">
                                          <p:val>
                                            <p:strVal val="ppt_y"/>
                                          </p:val>
                                        </p:tav>
                                        <p:tav tm="100000">
                                          <p:val>
                                            <p:strVal val="ppt_y+1"/>
                                          </p:val>
                                        </p:tav>
                                      </p:tavLst>
                                    </p:anim>
                                    <p:set>
                                      <p:cBhvr>
                                        <p:cTn id="26" dur="1" fill="hold">
                                          <p:stCondLst>
                                            <p:cond delay="999"/>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asted-image.png"/>
          <p:cNvPicPr/>
          <p:nvPr/>
        </p:nvPicPr>
        <p:blipFill>
          <a:blip r:embed="rId3">
            <a:alphaModFix amt="89756"/>
            <a:extLst/>
          </a:blip>
          <a:stretch>
            <a:fillRect/>
          </a:stretch>
        </p:blipFill>
        <p:spPr>
          <a:xfrm>
            <a:off x="-1170582" y="-78783"/>
            <a:ext cx="14711359" cy="9907180"/>
          </a:xfrm>
          <a:prstGeom prst="rect">
            <a:avLst/>
          </a:prstGeom>
          <a:ln w="12700">
            <a:miter lim="400000"/>
          </a:ln>
        </p:spPr>
      </p:pic>
    </p:spTree>
  </p:cSld>
  <p:clrMapOvr>
    <a:masterClrMapping/>
  </p:clrMapOvr>
  <p:transition spd="slow">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sp>
        <p:nvSpPr>
          <p:cNvPr id="89" name="Shape 89"/>
          <p:cNvSpPr/>
          <p:nvPr/>
        </p:nvSpPr>
        <p:spPr>
          <a:xfrm>
            <a:off x="5374082" y="1195326"/>
            <a:ext cx="4629507"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Myocardial Infarction</a:t>
            </a:r>
          </a:p>
        </p:txBody>
      </p:sp>
      <p:sp>
        <p:nvSpPr>
          <p:cNvPr id="90" name="Shape 90"/>
          <p:cNvSpPr/>
          <p:nvPr/>
        </p:nvSpPr>
        <p:spPr>
          <a:xfrm>
            <a:off x="2427176" y="2961183"/>
            <a:ext cx="1473302"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Stroke</a:t>
            </a:r>
          </a:p>
        </p:txBody>
      </p:sp>
      <p:sp>
        <p:nvSpPr>
          <p:cNvPr id="91" name="Shape 91"/>
          <p:cNvSpPr/>
          <p:nvPr/>
        </p:nvSpPr>
        <p:spPr>
          <a:xfrm>
            <a:off x="8416983" y="7734515"/>
            <a:ext cx="2930755"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Lung Cancer</a:t>
            </a:r>
          </a:p>
        </p:txBody>
      </p:sp>
      <p:sp>
        <p:nvSpPr>
          <p:cNvPr id="92" name="Shape 92"/>
          <p:cNvSpPr/>
          <p:nvPr/>
        </p:nvSpPr>
        <p:spPr>
          <a:xfrm>
            <a:off x="2993836" y="5665152"/>
            <a:ext cx="2795627"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Emphysema</a:t>
            </a:r>
          </a:p>
        </p:txBody>
      </p:sp>
      <p:sp>
        <p:nvSpPr>
          <p:cNvPr id="93" name="Shape 93"/>
          <p:cNvSpPr/>
          <p:nvPr/>
        </p:nvSpPr>
        <p:spPr>
          <a:xfrm>
            <a:off x="894204" y="6892974"/>
            <a:ext cx="3904641"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Aortic Dissection </a:t>
            </a:r>
          </a:p>
        </p:txBody>
      </p:sp>
      <p:sp>
        <p:nvSpPr>
          <p:cNvPr id="94" name="Shape 94"/>
          <p:cNvSpPr/>
          <p:nvPr/>
        </p:nvSpPr>
        <p:spPr>
          <a:xfrm>
            <a:off x="7670912" y="3761337"/>
            <a:ext cx="1884478"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Asthma </a:t>
            </a:r>
          </a:p>
        </p:txBody>
      </p:sp>
      <p:sp>
        <p:nvSpPr>
          <p:cNvPr id="95" name="Shape 95"/>
          <p:cNvSpPr/>
          <p:nvPr/>
        </p:nvSpPr>
        <p:spPr>
          <a:xfrm>
            <a:off x="6416015" y="5499603"/>
            <a:ext cx="2545640"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Prematurity</a:t>
            </a:r>
          </a:p>
        </p:txBody>
      </p:sp>
      <p:sp>
        <p:nvSpPr>
          <p:cNvPr id="96" name="Shape 96"/>
          <p:cNvSpPr/>
          <p:nvPr/>
        </p:nvSpPr>
        <p:spPr>
          <a:xfrm>
            <a:off x="1581038" y="1816135"/>
            <a:ext cx="4352012"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Placental Abruption</a:t>
            </a:r>
          </a:p>
        </p:txBody>
      </p:sp>
      <p:sp>
        <p:nvSpPr>
          <p:cNvPr id="97" name="Shape 97"/>
          <p:cNvSpPr/>
          <p:nvPr/>
        </p:nvSpPr>
        <p:spPr>
          <a:xfrm>
            <a:off x="864936" y="5002955"/>
            <a:ext cx="1838631"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Stillbirth</a:t>
            </a:r>
          </a:p>
        </p:txBody>
      </p:sp>
      <p:sp>
        <p:nvSpPr>
          <p:cNvPr id="98" name="Shape 98"/>
          <p:cNvSpPr/>
          <p:nvPr/>
        </p:nvSpPr>
        <p:spPr>
          <a:xfrm>
            <a:off x="5323453" y="2961183"/>
            <a:ext cx="1723289"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S.I.D.S.</a:t>
            </a:r>
          </a:p>
        </p:txBody>
      </p:sp>
      <p:sp>
        <p:nvSpPr>
          <p:cNvPr id="99" name="Shape 99"/>
          <p:cNvSpPr/>
          <p:nvPr/>
        </p:nvSpPr>
        <p:spPr>
          <a:xfrm>
            <a:off x="5171668" y="6782608"/>
            <a:ext cx="2661464"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Miscarriage</a:t>
            </a:r>
          </a:p>
        </p:txBody>
      </p:sp>
      <p:sp>
        <p:nvSpPr>
          <p:cNvPr id="100" name="Shape 100"/>
          <p:cNvSpPr/>
          <p:nvPr/>
        </p:nvSpPr>
        <p:spPr>
          <a:xfrm>
            <a:off x="8219533" y="2961183"/>
            <a:ext cx="3601569"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Acute Leukemia</a:t>
            </a:r>
          </a:p>
        </p:txBody>
      </p:sp>
      <p:sp>
        <p:nvSpPr>
          <p:cNvPr id="101" name="Shape 101"/>
          <p:cNvSpPr/>
          <p:nvPr/>
        </p:nvSpPr>
        <p:spPr>
          <a:xfrm>
            <a:off x="1814749" y="7955247"/>
            <a:ext cx="3332761"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Kidney Cancer</a:t>
            </a:r>
          </a:p>
        </p:txBody>
      </p:sp>
      <p:sp>
        <p:nvSpPr>
          <p:cNvPr id="102" name="Shape 102"/>
          <p:cNvSpPr/>
          <p:nvPr/>
        </p:nvSpPr>
        <p:spPr>
          <a:xfrm>
            <a:off x="701329" y="919411"/>
            <a:ext cx="3600603"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Cervical Cancer</a:t>
            </a:r>
          </a:p>
        </p:txBody>
      </p:sp>
      <p:sp>
        <p:nvSpPr>
          <p:cNvPr id="103" name="Shape 103"/>
          <p:cNvSpPr/>
          <p:nvPr/>
        </p:nvSpPr>
        <p:spPr>
          <a:xfrm>
            <a:off x="5435233" y="8686422"/>
            <a:ext cx="5693639"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Lip/Tongue/Mouth Cancer</a:t>
            </a:r>
          </a:p>
        </p:txBody>
      </p:sp>
      <p:sp>
        <p:nvSpPr>
          <p:cNvPr id="104" name="Shape 104"/>
          <p:cNvSpPr/>
          <p:nvPr/>
        </p:nvSpPr>
        <p:spPr>
          <a:xfrm>
            <a:off x="9143025" y="519334"/>
            <a:ext cx="3216937"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Breast Cancer</a:t>
            </a:r>
          </a:p>
        </p:txBody>
      </p:sp>
      <p:sp>
        <p:nvSpPr>
          <p:cNvPr id="105" name="Shape 105"/>
          <p:cNvSpPr/>
          <p:nvPr/>
        </p:nvSpPr>
        <p:spPr>
          <a:xfrm>
            <a:off x="7198323" y="4768427"/>
            <a:ext cx="3547035"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Bladder Cancer</a:t>
            </a:r>
          </a:p>
        </p:txBody>
      </p:sp>
      <p:sp>
        <p:nvSpPr>
          <p:cNvPr id="106" name="Shape 106"/>
          <p:cNvSpPr/>
          <p:nvPr/>
        </p:nvSpPr>
        <p:spPr>
          <a:xfrm>
            <a:off x="1278339" y="3906193"/>
            <a:ext cx="4405581"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Esophageal Cancer</a:t>
            </a:r>
          </a:p>
        </p:txBody>
      </p:sp>
      <p:sp>
        <p:nvSpPr>
          <p:cNvPr id="107" name="Shape 107"/>
          <p:cNvSpPr/>
          <p:nvPr/>
        </p:nvSpPr>
        <p:spPr>
          <a:xfrm>
            <a:off x="8205955" y="6437714"/>
            <a:ext cx="2500758"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Alzheimers</a:t>
            </a:r>
          </a:p>
        </p:txBody>
      </p:sp>
      <p:sp>
        <p:nvSpPr>
          <p:cNvPr id="108" name="Shape 108"/>
          <p:cNvSpPr/>
          <p:nvPr/>
        </p:nvSpPr>
        <p:spPr>
          <a:xfrm>
            <a:off x="7423178" y="2016174"/>
            <a:ext cx="4066312"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Chronic Bronchitis</a:t>
            </a:r>
          </a:p>
        </p:txBody>
      </p:sp>
      <p:pic>
        <p:nvPicPr>
          <p:cNvPr id="109" name="pasted-image.png"/>
          <p:cNvPicPr/>
          <p:nvPr/>
        </p:nvPicPr>
        <p:blipFill>
          <a:blip r:embed="rId2">
            <a:alphaModFix amt="27390"/>
            <a:extLst/>
          </a:blip>
          <a:stretch>
            <a:fillRect/>
          </a:stretch>
        </p:blipFill>
        <p:spPr>
          <a:xfrm>
            <a:off x="-1170582" y="-78783"/>
            <a:ext cx="14711359" cy="9907180"/>
          </a:xfrm>
          <a:prstGeom prst="rect">
            <a:avLst/>
          </a:prstGeom>
          <a:ln w="12700">
            <a:miter lim="400000"/>
          </a:ln>
        </p:spPr>
      </p:pic>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89"/>
                                        </p:tgtEl>
                                        <p:attrNameLst>
                                          <p:attrName>style.visibility</p:attrName>
                                        </p:attrNameLst>
                                      </p:cBhvr>
                                      <p:to>
                                        <p:strVal val="visible"/>
                                      </p:to>
                                    </p:set>
                                    <p:anim calcmode="lin" valueType="num">
                                      <p:cBhvr>
                                        <p:cTn id="7" dur="500" fill="hold"/>
                                        <p:tgtEl>
                                          <p:spTgt spid="89"/>
                                        </p:tgtEl>
                                        <p:attrNameLst>
                                          <p:attrName>ppt_w</p:attrName>
                                        </p:attrNameLst>
                                      </p:cBhvr>
                                      <p:tavLst>
                                        <p:tav tm="0">
                                          <p:val>
                                            <p:fltVal val="0"/>
                                          </p:val>
                                        </p:tav>
                                        <p:tav tm="100000">
                                          <p:val>
                                            <p:strVal val="#ppt_w"/>
                                          </p:val>
                                        </p:tav>
                                      </p:tavLst>
                                    </p:anim>
                                    <p:anim calcmode="lin" valueType="num">
                                      <p:cBhvr>
                                        <p:cTn id="8" dur="500" fill="hold"/>
                                        <p:tgtEl>
                                          <p:spTgt spid="8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800"/>
                                  </p:stCondLst>
                                  <p:iterate>
                                    <p:tmAbs val="0"/>
                                  </p:iterate>
                                  <p:childTnLst>
                                    <p:set>
                                      <p:cBhvr>
                                        <p:cTn id="11" fill="hold"/>
                                        <p:tgtEl>
                                          <p:spTgt spid="90"/>
                                        </p:tgtEl>
                                        <p:attrNameLst>
                                          <p:attrName>style.visibility</p:attrName>
                                        </p:attrNameLst>
                                      </p:cBhvr>
                                      <p:to>
                                        <p:strVal val="visible"/>
                                      </p:to>
                                    </p:set>
                                    <p:anim calcmode="lin" valueType="num">
                                      <p:cBhvr>
                                        <p:cTn id="12" dur="500" fill="hold"/>
                                        <p:tgtEl>
                                          <p:spTgt spid="90"/>
                                        </p:tgtEl>
                                        <p:attrNameLst>
                                          <p:attrName>ppt_w</p:attrName>
                                        </p:attrNameLst>
                                      </p:cBhvr>
                                      <p:tavLst>
                                        <p:tav tm="0">
                                          <p:val>
                                            <p:fltVal val="0"/>
                                          </p:val>
                                        </p:tav>
                                        <p:tav tm="100000">
                                          <p:val>
                                            <p:strVal val="#ppt_w"/>
                                          </p:val>
                                        </p:tav>
                                      </p:tavLst>
                                    </p:anim>
                                    <p:anim calcmode="lin" valueType="num">
                                      <p:cBhvr>
                                        <p:cTn id="13" dur="500" fill="hold"/>
                                        <p:tgtEl>
                                          <p:spTgt spid="90"/>
                                        </p:tgtEl>
                                        <p:attrNameLst>
                                          <p:attrName>ppt_h</p:attrName>
                                        </p:attrNameLst>
                                      </p:cBhvr>
                                      <p:tavLst>
                                        <p:tav tm="0">
                                          <p:val>
                                            <p:fltVal val="0"/>
                                          </p:val>
                                        </p:tav>
                                        <p:tav tm="100000">
                                          <p:val>
                                            <p:strVal val="#ppt_h"/>
                                          </p:val>
                                        </p:tav>
                                      </p:tavLst>
                                    </p:anim>
                                  </p:childTnLst>
                                </p:cTn>
                              </p:par>
                            </p:childTnLst>
                          </p:cTn>
                        </p:par>
                        <p:par>
                          <p:cTn id="14" fill="hold">
                            <p:stCondLst>
                              <p:cond delay="1800"/>
                            </p:stCondLst>
                            <p:childTnLst>
                              <p:par>
                                <p:cTn id="15" presetID="23" presetClass="entr" presetSubtype="16" fill="hold" grpId="3" nodeType="afterEffect">
                                  <p:stCondLst>
                                    <p:cond delay="800"/>
                                  </p:stCondLst>
                                  <p:iterate>
                                    <p:tmAbs val="0"/>
                                  </p:iterate>
                                  <p:childTnLst>
                                    <p:set>
                                      <p:cBhvr>
                                        <p:cTn id="16" fill="hold"/>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childTnLst>
                                </p:cTn>
                              </p:par>
                            </p:childTnLst>
                          </p:cTn>
                        </p:par>
                        <p:par>
                          <p:cTn id="19" fill="hold">
                            <p:stCondLst>
                              <p:cond delay="3100"/>
                            </p:stCondLst>
                            <p:childTnLst>
                              <p:par>
                                <p:cTn id="20" presetID="23" presetClass="entr" presetSubtype="16" fill="hold" grpId="4" nodeType="afterEffect">
                                  <p:stCondLst>
                                    <p:cond delay="600"/>
                                  </p:stCondLst>
                                  <p:iterate>
                                    <p:tmAbs val="0"/>
                                  </p:iterate>
                                  <p:childTnLst>
                                    <p:set>
                                      <p:cBhvr>
                                        <p:cTn id="21" fill="hold"/>
                                        <p:tgtEl>
                                          <p:spTgt spid="92"/>
                                        </p:tgtEl>
                                        <p:attrNameLst>
                                          <p:attrName>style.visibility</p:attrName>
                                        </p:attrNameLst>
                                      </p:cBhvr>
                                      <p:to>
                                        <p:strVal val="visible"/>
                                      </p:to>
                                    </p:set>
                                    <p:anim calcmode="lin" valueType="num">
                                      <p:cBhvr>
                                        <p:cTn id="22" dur="500" fill="hold"/>
                                        <p:tgtEl>
                                          <p:spTgt spid="92"/>
                                        </p:tgtEl>
                                        <p:attrNameLst>
                                          <p:attrName>ppt_w</p:attrName>
                                        </p:attrNameLst>
                                      </p:cBhvr>
                                      <p:tavLst>
                                        <p:tav tm="0">
                                          <p:val>
                                            <p:fltVal val="0"/>
                                          </p:val>
                                        </p:tav>
                                        <p:tav tm="100000">
                                          <p:val>
                                            <p:strVal val="#ppt_w"/>
                                          </p:val>
                                        </p:tav>
                                      </p:tavLst>
                                    </p:anim>
                                    <p:anim calcmode="lin" valueType="num">
                                      <p:cBhvr>
                                        <p:cTn id="23" dur="500" fill="hold"/>
                                        <p:tgtEl>
                                          <p:spTgt spid="92"/>
                                        </p:tgtEl>
                                        <p:attrNameLst>
                                          <p:attrName>ppt_h</p:attrName>
                                        </p:attrNameLst>
                                      </p:cBhvr>
                                      <p:tavLst>
                                        <p:tav tm="0">
                                          <p:val>
                                            <p:fltVal val="0"/>
                                          </p:val>
                                        </p:tav>
                                        <p:tav tm="100000">
                                          <p:val>
                                            <p:strVal val="#ppt_h"/>
                                          </p:val>
                                        </p:tav>
                                      </p:tavLst>
                                    </p:anim>
                                  </p:childTnLst>
                                </p:cTn>
                              </p:par>
                            </p:childTnLst>
                          </p:cTn>
                        </p:par>
                        <p:par>
                          <p:cTn id="24" fill="hold">
                            <p:stCondLst>
                              <p:cond delay="4200"/>
                            </p:stCondLst>
                            <p:childTnLst>
                              <p:par>
                                <p:cTn id="25" presetID="23" presetClass="entr" presetSubtype="16" fill="hold" grpId="5" nodeType="afterEffect">
                                  <p:stCondLst>
                                    <p:cond delay="500"/>
                                  </p:stCondLst>
                                  <p:iterate>
                                    <p:tmAbs val="0"/>
                                  </p:iterate>
                                  <p:childTnLst>
                                    <p:set>
                                      <p:cBhvr>
                                        <p:cTn id="26" fill="hold"/>
                                        <p:tgtEl>
                                          <p:spTgt spid="93"/>
                                        </p:tgtEl>
                                        <p:attrNameLst>
                                          <p:attrName>style.visibility</p:attrName>
                                        </p:attrNameLst>
                                      </p:cBhvr>
                                      <p:to>
                                        <p:strVal val="visible"/>
                                      </p:to>
                                    </p:set>
                                    <p:anim calcmode="lin" valueType="num">
                                      <p:cBhvr>
                                        <p:cTn id="27" dur="500" fill="hold"/>
                                        <p:tgtEl>
                                          <p:spTgt spid="93"/>
                                        </p:tgtEl>
                                        <p:attrNameLst>
                                          <p:attrName>ppt_w</p:attrName>
                                        </p:attrNameLst>
                                      </p:cBhvr>
                                      <p:tavLst>
                                        <p:tav tm="0">
                                          <p:val>
                                            <p:fltVal val="0"/>
                                          </p:val>
                                        </p:tav>
                                        <p:tav tm="100000">
                                          <p:val>
                                            <p:strVal val="#ppt_w"/>
                                          </p:val>
                                        </p:tav>
                                      </p:tavLst>
                                    </p:anim>
                                    <p:anim calcmode="lin" valueType="num">
                                      <p:cBhvr>
                                        <p:cTn id="28" dur="500" fill="hold"/>
                                        <p:tgtEl>
                                          <p:spTgt spid="93"/>
                                        </p:tgtEl>
                                        <p:attrNameLst>
                                          <p:attrName>ppt_h</p:attrName>
                                        </p:attrNameLst>
                                      </p:cBhvr>
                                      <p:tavLst>
                                        <p:tav tm="0">
                                          <p:val>
                                            <p:fltVal val="0"/>
                                          </p:val>
                                        </p:tav>
                                        <p:tav tm="100000">
                                          <p:val>
                                            <p:strVal val="#ppt_h"/>
                                          </p:val>
                                        </p:tav>
                                      </p:tavLst>
                                    </p:anim>
                                  </p:childTnLst>
                                </p:cTn>
                              </p:par>
                            </p:childTnLst>
                          </p:cTn>
                        </p:par>
                        <p:par>
                          <p:cTn id="29" fill="hold">
                            <p:stCondLst>
                              <p:cond delay="5200"/>
                            </p:stCondLst>
                            <p:childTnLst>
                              <p:par>
                                <p:cTn id="30" presetID="23" presetClass="entr" presetSubtype="16" fill="hold" grpId="6" nodeType="afterEffect">
                                  <p:stCondLst>
                                    <p:cond delay="500"/>
                                  </p:stCondLst>
                                  <p:iterate>
                                    <p:tmAbs val="0"/>
                                  </p:iterate>
                                  <p:childTnLst>
                                    <p:set>
                                      <p:cBhvr>
                                        <p:cTn id="31" fill="hold"/>
                                        <p:tgtEl>
                                          <p:spTgt spid="94"/>
                                        </p:tgtEl>
                                        <p:attrNameLst>
                                          <p:attrName>style.visibility</p:attrName>
                                        </p:attrNameLst>
                                      </p:cBhvr>
                                      <p:to>
                                        <p:strVal val="visible"/>
                                      </p:to>
                                    </p:set>
                                    <p:anim calcmode="lin" valueType="num">
                                      <p:cBhvr>
                                        <p:cTn id="32" dur="500" fill="hold"/>
                                        <p:tgtEl>
                                          <p:spTgt spid="94"/>
                                        </p:tgtEl>
                                        <p:attrNameLst>
                                          <p:attrName>ppt_w</p:attrName>
                                        </p:attrNameLst>
                                      </p:cBhvr>
                                      <p:tavLst>
                                        <p:tav tm="0">
                                          <p:val>
                                            <p:fltVal val="0"/>
                                          </p:val>
                                        </p:tav>
                                        <p:tav tm="100000">
                                          <p:val>
                                            <p:strVal val="#ppt_w"/>
                                          </p:val>
                                        </p:tav>
                                      </p:tavLst>
                                    </p:anim>
                                    <p:anim calcmode="lin" valueType="num">
                                      <p:cBhvr>
                                        <p:cTn id="33" dur="500" fill="hold"/>
                                        <p:tgtEl>
                                          <p:spTgt spid="94"/>
                                        </p:tgtEl>
                                        <p:attrNameLst>
                                          <p:attrName>ppt_h</p:attrName>
                                        </p:attrNameLst>
                                      </p:cBhvr>
                                      <p:tavLst>
                                        <p:tav tm="0">
                                          <p:val>
                                            <p:fltVal val="0"/>
                                          </p:val>
                                        </p:tav>
                                        <p:tav tm="100000">
                                          <p:val>
                                            <p:strVal val="#ppt_h"/>
                                          </p:val>
                                        </p:tav>
                                      </p:tavLst>
                                    </p:anim>
                                  </p:childTnLst>
                                </p:cTn>
                              </p:par>
                            </p:childTnLst>
                          </p:cTn>
                        </p:par>
                        <p:par>
                          <p:cTn id="34" fill="hold">
                            <p:stCondLst>
                              <p:cond delay="6200"/>
                            </p:stCondLst>
                            <p:childTnLst>
                              <p:par>
                                <p:cTn id="35" presetID="23" presetClass="entr" presetSubtype="16" fill="hold" grpId="7" nodeType="afterEffect">
                                  <p:stCondLst>
                                    <p:cond delay="0"/>
                                  </p:stCondLst>
                                  <p:iterate>
                                    <p:tmAbs val="0"/>
                                  </p:iterate>
                                  <p:childTnLst>
                                    <p:set>
                                      <p:cBhvr>
                                        <p:cTn id="36" fill="hold"/>
                                        <p:tgtEl>
                                          <p:spTgt spid="102"/>
                                        </p:tgtEl>
                                        <p:attrNameLst>
                                          <p:attrName>style.visibility</p:attrName>
                                        </p:attrNameLst>
                                      </p:cBhvr>
                                      <p:to>
                                        <p:strVal val="visible"/>
                                      </p:to>
                                    </p:set>
                                    <p:anim calcmode="lin" valueType="num">
                                      <p:cBhvr>
                                        <p:cTn id="37" dur="500" fill="hold"/>
                                        <p:tgtEl>
                                          <p:spTgt spid="102"/>
                                        </p:tgtEl>
                                        <p:attrNameLst>
                                          <p:attrName>ppt_w</p:attrName>
                                        </p:attrNameLst>
                                      </p:cBhvr>
                                      <p:tavLst>
                                        <p:tav tm="0">
                                          <p:val>
                                            <p:fltVal val="0"/>
                                          </p:val>
                                        </p:tav>
                                        <p:tav tm="100000">
                                          <p:val>
                                            <p:strVal val="#ppt_w"/>
                                          </p:val>
                                        </p:tav>
                                      </p:tavLst>
                                    </p:anim>
                                    <p:anim calcmode="lin" valueType="num">
                                      <p:cBhvr>
                                        <p:cTn id="38" dur="500" fill="hold"/>
                                        <p:tgtEl>
                                          <p:spTgt spid="102"/>
                                        </p:tgtEl>
                                        <p:attrNameLst>
                                          <p:attrName>ppt_h</p:attrName>
                                        </p:attrNameLst>
                                      </p:cBhvr>
                                      <p:tavLst>
                                        <p:tav tm="0">
                                          <p:val>
                                            <p:fltVal val="0"/>
                                          </p:val>
                                        </p:tav>
                                        <p:tav tm="100000">
                                          <p:val>
                                            <p:strVal val="#ppt_h"/>
                                          </p:val>
                                        </p:tav>
                                      </p:tavLst>
                                    </p:anim>
                                  </p:childTnLst>
                                </p:cTn>
                              </p:par>
                            </p:childTnLst>
                          </p:cTn>
                        </p:par>
                        <p:par>
                          <p:cTn id="39" fill="hold">
                            <p:stCondLst>
                              <p:cond delay="6700"/>
                            </p:stCondLst>
                            <p:childTnLst>
                              <p:par>
                                <p:cTn id="40" presetID="23" presetClass="entr" presetSubtype="16" fill="hold" grpId="8" nodeType="afterEffect">
                                  <p:stCondLst>
                                    <p:cond delay="0"/>
                                  </p:stCondLst>
                                  <p:iterate>
                                    <p:tmAbs val="0"/>
                                  </p:iterate>
                                  <p:childTnLst>
                                    <p:set>
                                      <p:cBhvr>
                                        <p:cTn id="41" fill="hold"/>
                                        <p:tgtEl>
                                          <p:spTgt spid="100"/>
                                        </p:tgtEl>
                                        <p:attrNameLst>
                                          <p:attrName>style.visibility</p:attrName>
                                        </p:attrNameLst>
                                      </p:cBhvr>
                                      <p:to>
                                        <p:strVal val="visible"/>
                                      </p:to>
                                    </p:set>
                                    <p:anim calcmode="lin" valueType="num">
                                      <p:cBhvr>
                                        <p:cTn id="42" dur="500" fill="hold"/>
                                        <p:tgtEl>
                                          <p:spTgt spid="100"/>
                                        </p:tgtEl>
                                        <p:attrNameLst>
                                          <p:attrName>ppt_w</p:attrName>
                                        </p:attrNameLst>
                                      </p:cBhvr>
                                      <p:tavLst>
                                        <p:tav tm="0">
                                          <p:val>
                                            <p:fltVal val="0"/>
                                          </p:val>
                                        </p:tav>
                                        <p:tav tm="100000">
                                          <p:val>
                                            <p:strVal val="#ppt_w"/>
                                          </p:val>
                                        </p:tav>
                                      </p:tavLst>
                                    </p:anim>
                                    <p:anim calcmode="lin" valueType="num">
                                      <p:cBhvr>
                                        <p:cTn id="43" dur="500" fill="hold"/>
                                        <p:tgtEl>
                                          <p:spTgt spid="100"/>
                                        </p:tgtEl>
                                        <p:attrNameLst>
                                          <p:attrName>ppt_h</p:attrName>
                                        </p:attrNameLst>
                                      </p:cBhvr>
                                      <p:tavLst>
                                        <p:tav tm="0">
                                          <p:val>
                                            <p:fltVal val="0"/>
                                          </p:val>
                                        </p:tav>
                                        <p:tav tm="100000">
                                          <p:val>
                                            <p:strVal val="#ppt_h"/>
                                          </p:val>
                                        </p:tav>
                                      </p:tavLst>
                                    </p:anim>
                                  </p:childTnLst>
                                </p:cTn>
                              </p:par>
                            </p:childTnLst>
                          </p:cTn>
                        </p:par>
                        <p:par>
                          <p:cTn id="44" fill="hold">
                            <p:stCondLst>
                              <p:cond delay="7200"/>
                            </p:stCondLst>
                            <p:childTnLst>
                              <p:par>
                                <p:cTn id="45" presetID="1" presetClass="entr" presetSubtype="0" fill="hold" grpId="9" nodeType="afterEffect">
                                  <p:stCondLst>
                                    <p:cond delay="0"/>
                                  </p:stCondLst>
                                  <p:iterate>
                                    <p:tmAbs val="0"/>
                                  </p:iterate>
                                  <p:childTnLst>
                                    <p:set>
                                      <p:cBhvr>
                                        <p:cTn id="46" fill="hold"/>
                                        <p:tgtEl>
                                          <p:spTgt spid="97"/>
                                        </p:tgtEl>
                                        <p:attrNameLst>
                                          <p:attrName>style.visibility</p:attrName>
                                        </p:attrNameLst>
                                      </p:cBhvr>
                                      <p:to>
                                        <p:strVal val="visible"/>
                                      </p:to>
                                    </p:set>
                                  </p:childTnLst>
                                </p:cTn>
                              </p:par>
                            </p:childTnLst>
                          </p:cTn>
                        </p:par>
                        <p:par>
                          <p:cTn id="47" fill="hold">
                            <p:stCondLst>
                              <p:cond delay="7200"/>
                            </p:stCondLst>
                            <p:childTnLst>
                              <p:par>
                                <p:cTn id="48" presetID="23" presetClass="entr" presetSubtype="16" fill="hold" grpId="10" nodeType="afterEffect">
                                  <p:stCondLst>
                                    <p:cond delay="0"/>
                                  </p:stCondLst>
                                  <p:iterate>
                                    <p:tmAbs val="0"/>
                                  </p:iterate>
                                  <p:childTnLst>
                                    <p:set>
                                      <p:cBhvr>
                                        <p:cTn id="49" fill="hold"/>
                                        <p:tgtEl>
                                          <p:spTgt spid="96"/>
                                        </p:tgtEl>
                                        <p:attrNameLst>
                                          <p:attrName>style.visibility</p:attrName>
                                        </p:attrNameLst>
                                      </p:cBhvr>
                                      <p:to>
                                        <p:strVal val="visible"/>
                                      </p:to>
                                    </p:set>
                                    <p:anim calcmode="lin" valueType="num">
                                      <p:cBhvr>
                                        <p:cTn id="50" dur="500" fill="hold"/>
                                        <p:tgtEl>
                                          <p:spTgt spid="96"/>
                                        </p:tgtEl>
                                        <p:attrNameLst>
                                          <p:attrName>ppt_w</p:attrName>
                                        </p:attrNameLst>
                                      </p:cBhvr>
                                      <p:tavLst>
                                        <p:tav tm="0">
                                          <p:val>
                                            <p:fltVal val="0"/>
                                          </p:val>
                                        </p:tav>
                                        <p:tav tm="100000">
                                          <p:val>
                                            <p:strVal val="#ppt_w"/>
                                          </p:val>
                                        </p:tav>
                                      </p:tavLst>
                                    </p:anim>
                                    <p:anim calcmode="lin" valueType="num">
                                      <p:cBhvr>
                                        <p:cTn id="51" dur="500" fill="hold"/>
                                        <p:tgtEl>
                                          <p:spTgt spid="96"/>
                                        </p:tgtEl>
                                        <p:attrNameLst>
                                          <p:attrName>ppt_h</p:attrName>
                                        </p:attrNameLst>
                                      </p:cBhvr>
                                      <p:tavLst>
                                        <p:tav tm="0">
                                          <p:val>
                                            <p:fltVal val="0"/>
                                          </p:val>
                                        </p:tav>
                                        <p:tav tm="100000">
                                          <p:val>
                                            <p:strVal val="#ppt_h"/>
                                          </p:val>
                                        </p:tav>
                                      </p:tavLst>
                                    </p:anim>
                                  </p:childTnLst>
                                </p:cTn>
                              </p:par>
                            </p:childTnLst>
                          </p:cTn>
                        </p:par>
                        <p:par>
                          <p:cTn id="52" fill="hold">
                            <p:stCondLst>
                              <p:cond delay="7700"/>
                            </p:stCondLst>
                            <p:childTnLst>
                              <p:par>
                                <p:cTn id="53" presetID="23" presetClass="entr" presetSubtype="16" fill="hold" grpId="11" nodeType="afterEffect">
                                  <p:stCondLst>
                                    <p:cond delay="0"/>
                                  </p:stCondLst>
                                  <p:iterate>
                                    <p:tmAbs val="0"/>
                                  </p:iterate>
                                  <p:childTnLst>
                                    <p:set>
                                      <p:cBhvr>
                                        <p:cTn id="54" fill="hold"/>
                                        <p:tgtEl>
                                          <p:spTgt spid="101"/>
                                        </p:tgtEl>
                                        <p:attrNameLst>
                                          <p:attrName>style.visibility</p:attrName>
                                        </p:attrNameLst>
                                      </p:cBhvr>
                                      <p:to>
                                        <p:strVal val="visible"/>
                                      </p:to>
                                    </p:set>
                                    <p:anim calcmode="lin" valueType="num">
                                      <p:cBhvr>
                                        <p:cTn id="55" dur="500" fill="hold"/>
                                        <p:tgtEl>
                                          <p:spTgt spid="101"/>
                                        </p:tgtEl>
                                        <p:attrNameLst>
                                          <p:attrName>ppt_w</p:attrName>
                                        </p:attrNameLst>
                                      </p:cBhvr>
                                      <p:tavLst>
                                        <p:tav tm="0">
                                          <p:val>
                                            <p:fltVal val="0"/>
                                          </p:val>
                                        </p:tav>
                                        <p:tav tm="100000">
                                          <p:val>
                                            <p:strVal val="#ppt_w"/>
                                          </p:val>
                                        </p:tav>
                                      </p:tavLst>
                                    </p:anim>
                                    <p:anim calcmode="lin" valueType="num">
                                      <p:cBhvr>
                                        <p:cTn id="56" dur="500" fill="hold"/>
                                        <p:tgtEl>
                                          <p:spTgt spid="101"/>
                                        </p:tgtEl>
                                        <p:attrNameLst>
                                          <p:attrName>ppt_h</p:attrName>
                                        </p:attrNameLst>
                                      </p:cBhvr>
                                      <p:tavLst>
                                        <p:tav tm="0">
                                          <p:val>
                                            <p:fltVal val="0"/>
                                          </p:val>
                                        </p:tav>
                                        <p:tav tm="100000">
                                          <p:val>
                                            <p:strVal val="#ppt_h"/>
                                          </p:val>
                                        </p:tav>
                                      </p:tavLst>
                                    </p:anim>
                                  </p:childTnLst>
                                </p:cTn>
                              </p:par>
                            </p:childTnLst>
                          </p:cTn>
                        </p:par>
                        <p:par>
                          <p:cTn id="57" fill="hold">
                            <p:stCondLst>
                              <p:cond delay="8200"/>
                            </p:stCondLst>
                            <p:childTnLst>
                              <p:par>
                                <p:cTn id="58" presetID="23" presetClass="entr" presetSubtype="16" fill="hold" grpId="12" nodeType="afterEffect">
                                  <p:stCondLst>
                                    <p:cond delay="0"/>
                                  </p:stCondLst>
                                  <p:iterate>
                                    <p:tmAbs val="0"/>
                                  </p:iterate>
                                  <p:childTnLst>
                                    <p:set>
                                      <p:cBhvr>
                                        <p:cTn id="59" fill="hold"/>
                                        <p:tgtEl>
                                          <p:spTgt spid="103"/>
                                        </p:tgtEl>
                                        <p:attrNameLst>
                                          <p:attrName>style.visibility</p:attrName>
                                        </p:attrNameLst>
                                      </p:cBhvr>
                                      <p:to>
                                        <p:strVal val="visible"/>
                                      </p:to>
                                    </p:set>
                                    <p:anim calcmode="lin" valueType="num">
                                      <p:cBhvr>
                                        <p:cTn id="60" dur="500" fill="hold"/>
                                        <p:tgtEl>
                                          <p:spTgt spid="103"/>
                                        </p:tgtEl>
                                        <p:attrNameLst>
                                          <p:attrName>ppt_w</p:attrName>
                                        </p:attrNameLst>
                                      </p:cBhvr>
                                      <p:tavLst>
                                        <p:tav tm="0">
                                          <p:val>
                                            <p:fltVal val="0"/>
                                          </p:val>
                                        </p:tav>
                                        <p:tav tm="100000">
                                          <p:val>
                                            <p:strVal val="#ppt_w"/>
                                          </p:val>
                                        </p:tav>
                                      </p:tavLst>
                                    </p:anim>
                                    <p:anim calcmode="lin" valueType="num">
                                      <p:cBhvr>
                                        <p:cTn id="61" dur="500" fill="hold"/>
                                        <p:tgtEl>
                                          <p:spTgt spid="103"/>
                                        </p:tgtEl>
                                        <p:attrNameLst>
                                          <p:attrName>ppt_h</p:attrName>
                                        </p:attrNameLst>
                                      </p:cBhvr>
                                      <p:tavLst>
                                        <p:tav tm="0">
                                          <p:val>
                                            <p:fltVal val="0"/>
                                          </p:val>
                                        </p:tav>
                                        <p:tav tm="100000">
                                          <p:val>
                                            <p:strVal val="#ppt_h"/>
                                          </p:val>
                                        </p:tav>
                                      </p:tavLst>
                                    </p:anim>
                                  </p:childTnLst>
                                </p:cTn>
                              </p:par>
                            </p:childTnLst>
                          </p:cTn>
                        </p:par>
                        <p:par>
                          <p:cTn id="62" fill="hold">
                            <p:stCondLst>
                              <p:cond delay="8700"/>
                            </p:stCondLst>
                            <p:childTnLst>
                              <p:par>
                                <p:cTn id="63" presetID="23" presetClass="entr" presetSubtype="16" fill="hold" grpId="13" nodeType="afterEffect">
                                  <p:stCondLst>
                                    <p:cond delay="0"/>
                                  </p:stCondLst>
                                  <p:iterate>
                                    <p:tmAbs val="0"/>
                                  </p:iterate>
                                  <p:childTnLst>
                                    <p:set>
                                      <p:cBhvr>
                                        <p:cTn id="64" fill="hold"/>
                                        <p:tgtEl>
                                          <p:spTgt spid="104"/>
                                        </p:tgtEl>
                                        <p:attrNameLst>
                                          <p:attrName>style.visibility</p:attrName>
                                        </p:attrNameLst>
                                      </p:cBhvr>
                                      <p:to>
                                        <p:strVal val="visible"/>
                                      </p:to>
                                    </p:set>
                                    <p:anim calcmode="lin" valueType="num">
                                      <p:cBhvr>
                                        <p:cTn id="65" dur="500" fill="hold"/>
                                        <p:tgtEl>
                                          <p:spTgt spid="104"/>
                                        </p:tgtEl>
                                        <p:attrNameLst>
                                          <p:attrName>ppt_w</p:attrName>
                                        </p:attrNameLst>
                                      </p:cBhvr>
                                      <p:tavLst>
                                        <p:tav tm="0">
                                          <p:val>
                                            <p:fltVal val="0"/>
                                          </p:val>
                                        </p:tav>
                                        <p:tav tm="100000">
                                          <p:val>
                                            <p:strVal val="#ppt_w"/>
                                          </p:val>
                                        </p:tav>
                                      </p:tavLst>
                                    </p:anim>
                                    <p:anim calcmode="lin" valueType="num">
                                      <p:cBhvr>
                                        <p:cTn id="66" dur="500" fill="hold"/>
                                        <p:tgtEl>
                                          <p:spTgt spid="104"/>
                                        </p:tgtEl>
                                        <p:attrNameLst>
                                          <p:attrName>ppt_h</p:attrName>
                                        </p:attrNameLst>
                                      </p:cBhvr>
                                      <p:tavLst>
                                        <p:tav tm="0">
                                          <p:val>
                                            <p:fltVal val="0"/>
                                          </p:val>
                                        </p:tav>
                                        <p:tav tm="100000">
                                          <p:val>
                                            <p:strVal val="#ppt_h"/>
                                          </p:val>
                                        </p:tav>
                                      </p:tavLst>
                                    </p:anim>
                                  </p:childTnLst>
                                </p:cTn>
                              </p:par>
                            </p:childTnLst>
                          </p:cTn>
                        </p:par>
                        <p:par>
                          <p:cTn id="67" fill="hold">
                            <p:stCondLst>
                              <p:cond delay="9200"/>
                            </p:stCondLst>
                            <p:childTnLst>
                              <p:par>
                                <p:cTn id="68" presetID="1" presetClass="entr" presetSubtype="0" fill="hold" grpId="14" nodeType="afterEffect">
                                  <p:stCondLst>
                                    <p:cond delay="0"/>
                                  </p:stCondLst>
                                  <p:iterate>
                                    <p:tmAbs val="0"/>
                                  </p:iterate>
                                  <p:childTnLst>
                                    <p:set>
                                      <p:cBhvr>
                                        <p:cTn id="69" fill="hold"/>
                                        <p:tgtEl>
                                          <p:spTgt spid="105"/>
                                        </p:tgtEl>
                                        <p:attrNameLst>
                                          <p:attrName>style.visibility</p:attrName>
                                        </p:attrNameLst>
                                      </p:cBhvr>
                                      <p:to>
                                        <p:strVal val="visible"/>
                                      </p:to>
                                    </p:set>
                                  </p:childTnLst>
                                </p:cTn>
                              </p:par>
                            </p:childTnLst>
                          </p:cTn>
                        </p:par>
                        <p:par>
                          <p:cTn id="70" fill="hold">
                            <p:stCondLst>
                              <p:cond delay="9200"/>
                            </p:stCondLst>
                            <p:childTnLst>
                              <p:par>
                                <p:cTn id="71" presetID="23" presetClass="entr" presetSubtype="16" fill="hold" grpId="15" nodeType="afterEffect">
                                  <p:stCondLst>
                                    <p:cond delay="0"/>
                                  </p:stCondLst>
                                  <p:iterate>
                                    <p:tmAbs val="0"/>
                                  </p:iterate>
                                  <p:childTnLst>
                                    <p:set>
                                      <p:cBhvr>
                                        <p:cTn id="72" fill="hold"/>
                                        <p:tgtEl>
                                          <p:spTgt spid="98"/>
                                        </p:tgtEl>
                                        <p:attrNameLst>
                                          <p:attrName>style.visibility</p:attrName>
                                        </p:attrNameLst>
                                      </p:cBhvr>
                                      <p:to>
                                        <p:strVal val="visible"/>
                                      </p:to>
                                    </p:set>
                                    <p:anim calcmode="lin" valueType="num">
                                      <p:cBhvr>
                                        <p:cTn id="73" dur="750" fill="hold"/>
                                        <p:tgtEl>
                                          <p:spTgt spid="98"/>
                                        </p:tgtEl>
                                        <p:attrNameLst>
                                          <p:attrName>ppt_w</p:attrName>
                                        </p:attrNameLst>
                                      </p:cBhvr>
                                      <p:tavLst>
                                        <p:tav tm="0">
                                          <p:val>
                                            <p:fltVal val="0"/>
                                          </p:val>
                                        </p:tav>
                                        <p:tav tm="100000">
                                          <p:val>
                                            <p:strVal val="#ppt_w"/>
                                          </p:val>
                                        </p:tav>
                                      </p:tavLst>
                                    </p:anim>
                                    <p:anim calcmode="lin" valueType="num">
                                      <p:cBhvr>
                                        <p:cTn id="74" dur="750" fill="hold"/>
                                        <p:tgtEl>
                                          <p:spTgt spid="98"/>
                                        </p:tgtEl>
                                        <p:attrNameLst>
                                          <p:attrName>ppt_h</p:attrName>
                                        </p:attrNameLst>
                                      </p:cBhvr>
                                      <p:tavLst>
                                        <p:tav tm="0">
                                          <p:val>
                                            <p:fltVal val="0"/>
                                          </p:val>
                                        </p:tav>
                                        <p:tav tm="100000">
                                          <p:val>
                                            <p:strVal val="#ppt_h"/>
                                          </p:val>
                                        </p:tav>
                                      </p:tavLst>
                                    </p:anim>
                                  </p:childTnLst>
                                </p:cTn>
                              </p:par>
                            </p:childTnLst>
                          </p:cTn>
                        </p:par>
                        <p:par>
                          <p:cTn id="75" fill="hold">
                            <p:stCondLst>
                              <p:cond delay="9950"/>
                            </p:stCondLst>
                            <p:childTnLst>
                              <p:par>
                                <p:cTn id="76" presetID="23" presetClass="entr" presetSubtype="16" fill="hold" grpId="16" nodeType="afterEffect">
                                  <p:stCondLst>
                                    <p:cond delay="0"/>
                                  </p:stCondLst>
                                  <p:iterate>
                                    <p:tmAbs val="0"/>
                                  </p:iterate>
                                  <p:childTnLst>
                                    <p:set>
                                      <p:cBhvr>
                                        <p:cTn id="77" fill="hold"/>
                                        <p:tgtEl>
                                          <p:spTgt spid="108"/>
                                        </p:tgtEl>
                                        <p:attrNameLst>
                                          <p:attrName>style.visibility</p:attrName>
                                        </p:attrNameLst>
                                      </p:cBhvr>
                                      <p:to>
                                        <p:strVal val="visible"/>
                                      </p:to>
                                    </p:set>
                                    <p:anim calcmode="lin" valueType="num">
                                      <p:cBhvr>
                                        <p:cTn id="78" dur="750" fill="hold"/>
                                        <p:tgtEl>
                                          <p:spTgt spid="108"/>
                                        </p:tgtEl>
                                        <p:attrNameLst>
                                          <p:attrName>ppt_w</p:attrName>
                                        </p:attrNameLst>
                                      </p:cBhvr>
                                      <p:tavLst>
                                        <p:tav tm="0">
                                          <p:val>
                                            <p:fltVal val="0"/>
                                          </p:val>
                                        </p:tav>
                                        <p:tav tm="100000">
                                          <p:val>
                                            <p:strVal val="#ppt_w"/>
                                          </p:val>
                                        </p:tav>
                                      </p:tavLst>
                                    </p:anim>
                                    <p:anim calcmode="lin" valueType="num">
                                      <p:cBhvr>
                                        <p:cTn id="79" dur="750" fill="hold"/>
                                        <p:tgtEl>
                                          <p:spTgt spid="108"/>
                                        </p:tgtEl>
                                        <p:attrNameLst>
                                          <p:attrName>ppt_h</p:attrName>
                                        </p:attrNameLst>
                                      </p:cBhvr>
                                      <p:tavLst>
                                        <p:tav tm="0">
                                          <p:val>
                                            <p:fltVal val="0"/>
                                          </p:val>
                                        </p:tav>
                                        <p:tav tm="100000">
                                          <p:val>
                                            <p:strVal val="#ppt_h"/>
                                          </p:val>
                                        </p:tav>
                                      </p:tavLst>
                                    </p:anim>
                                  </p:childTnLst>
                                </p:cTn>
                              </p:par>
                            </p:childTnLst>
                          </p:cTn>
                        </p:par>
                        <p:par>
                          <p:cTn id="80" fill="hold">
                            <p:stCondLst>
                              <p:cond delay="10700"/>
                            </p:stCondLst>
                            <p:childTnLst>
                              <p:par>
                                <p:cTn id="81" presetID="23" presetClass="entr" presetSubtype="16" fill="hold" grpId="17" nodeType="afterEffect">
                                  <p:stCondLst>
                                    <p:cond delay="0"/>
                                  </p:stCondLst>
                                  <p:iterate>
                                    <p:tmAbs val="0"/>
                                  </p:iterate>
                                  <p:childTnLst>
                                    <p:set>
                                      <p:cBhvr>
                                        <p:cTn id="82" fill="hold"/>
                                        <p:tgtEl>
                                          <p:spTgt spid="106"/>
                                        </p:tgtEl>
                                        <p:attrNameLst>
                                          <p:attrName>style.visibility</p:attrName>
                                        </p:attrNameLst>
                                      </p:cBhvr>
                                      <p:to>
                                        <p:strVal val="visible"/>
                                      </p:to>
                                    </p:set>
                                    <p:anim calcmode="lin" valueType="num">
                                      <p:cBhvr>
                                        <p:cTn id="83" dur="750" fill="hold"/>
                                        <p:tgtEl>
                                          <p:spTgt spid="106"/>
                                        </p:tgtEl>
                                        <p:attrNameLst>
                                          <p:attrName>ppt_w</p:attrName>
                                        </p:attrNameLst>
                                      </p:cBhvr>
                                      <p:tavLst>
                                        <p:tav tm="0">
                                          <p:val>
                                            <p:fltVal val="0"/>
                                          </p:val>
                                        </p:tav>
                                        <p:tav tm="100000">
                                          <p:val>
                                            <p:strVal val="#ppt_w"/>
                                          </p:val>
                                        </p:tav>
                                      </p:tavLst>
                                    </p:anim>
                                    <p:anim calcmode="lin" valueType="num">
                                      <p:cBhvr>
                                        <p:cTn id="84" dur="750" fill="hold"/>
                                        <p:tgtEl>
                                          <p:spTgt spid="106"/>
                                        </p:tgtEl>
                                        <p:attrNameLst>
                                          <p:attrName>ppt_h</p:attrName>
                                        </p:attrNameLst>
                                      </p:cBhvr>
                                      <p:tavLst>
                                        <p:tav tm="0">
                                          <p:val>
                                            <p:fltVal val="0"/>
                                          </p:val>
                                        </p:tav>
                                        <p:tav tm="100000">
                                          <p:val>
                                            <p:strVal val="#ppt_h"/>
                                          </p:val>
                                        </p:tav>
                                      </p:tavLst>
                                    </p:anim>
                                  </p:childTnLst>
                                </p:cTn>
                              </p:par>
                            </p:childTnLst>
                          </p:cTn>
                        </p:par>
                        <p:par>
                          <p:cTn id="85" fill="hold">
                            <p:stCondLst>
                              <p:cond delay="11450"/>
                            </p:stCondLst>
                            <p:childTnLst>
                              <p:par>
                                <p:cTn id="86" presetID="23" presetClass="entr" presetSubtype="16" fill="hold" grpId="18" nodeType="afterEffect">
                                  <p:stCondLst>
                                    <p:cond delay="0"/>
                                  </p:stCondLst>
                                  <p:iterate>
                                    <p:tmAbs val="0"/>
                                  </p:iterate>
                                  <p:childTnLst>
                                    <p:set>
                                      <p:cBhvr>
                                        <p:cTn id="87" fill="hold"/>
                                        <p:tgtEl>
                                          <p:spTgt spid="95"/>
                                        </p:tgtEl>
                                        <p:attrNameLst>
                                          <p:attrName>style.visibility</p:attrName>
                                        </p:attrNameLst>
                                      </p:cBhvr>
                                      <p:to>
                                        <p:strVal val="visible"/>
                                      </p:to>
                                    </p:set>
                                    <p:anim calcmode="lin" valueType="num">
                                      <p:cBhvr>
                                        <p:cTn id="88" dur="750" fill="hold"/>
                                        <p:tgtEl>
                                          <p:spTgt spid="95"/>
                                        </p:tgtEl>
                                        <p:attrNameLst>
                                          <p:attrName>ppt_w</p:attrName>
                                        </p:attrNameLst>
                                      </p:cBhvr>
                                      <p:tavLst>
                                        <p:tav tm="0">
                                          <p:val>
                                            <p:fltVal val="0"/>
                                          </p:val>
                                        </p:tav>
                                        <p:tav tm="100000">
                                          <p:val>
                                            <p:strVal val="#ppt_w"/>
                                          </p:val>
                                        </p:tav>
                                      </p:tavLst>
                                    </p:anim>
                                    <p:anim calcmode="lin" valueType="num">
                                      <p:cBhvr>
                                        <p:cTn id="89" dur="750" fill="hold"/>
                                        <p:tgtEl>
                                          <p:spTgt spid="95"/>
                                        </p:tgtEl>
                                        <p:attrNameLst>
                                          <p:attrName>ppt_h</p:attrName>
                                        </p:attrNameLst>
                                      </p:cBhvr>
                                      <p:tavLst>
                                        <p:tav tm="0">
                                          <p:val>
                                            <p:fltVal val="0"/>
                                          </p:val>
                                        </p:tav>
                                        <p:tav tm="100000">
                                          <p:val>
                                            <p:strVal val="#ppt_h"/>
                                          </p:val>
                                        </p:tav>
                                      </p:tavLst>
                                    </p:anim>
                                  </p:childTnLst>
                                </p:cTn>
                              </p:par>
                            </p:childTnLst>
                          </p:cTn>
                        </p:par>
                        <p:par>
                          <p:cTn id="90" fill="hold">
                            <p:stCondLst>
                              <p:cond delay="12200"/>
                            </p:stCondLst>
                            <p:childTnLst>
                              <p:par>
                                <p:cTn id="91" presetID="23" presetClass="entr" presetSubtype="16" fill="hold" grpId="19" nodeType="afterEffect">
                                  <p:stCondLst>
                                    <p:cond delay="0"/>
                                  </p:stCondLst>
                                  <p:iterate>
                                    <p:tmAbs val="0"/>
                                  </p:iterate>
                                  <p:childTnLst>
                                    <p:set>
                                      <p:cBhvr>
                                        <p:cTn id="92" fill="hold"/>
                                        <p:tgtEl>
                                          <p:spTgt spid="99"/>
                                        </p:tgtEl>
                                        <p:attrNameLst>
                                          <p:attrName>style.visibility</p:attrName>
                                        </p:attrNameLst>
                                      </p:cBhvr>
                                      <p:to>
                                        <p:strVal val="visible"/>
                                      </p:to>
                                    </p:set>
                                    <p:anim calcmode="lin" valueType="num">
                                      <p:cBhvr>
                                        <p:cTn id="93" dur="750" fill="hold"/>
                                        <p:tgtEl>
                                          <p:spTgt spid="99"/>
                                        </p:tgtEl>
                                        <p:attrNameLst>
                                          <p:attrName>ppt_w</p:attrName>
                                        </p:attrNameLst>
                                      </p:cBhvr>
                                      <p:tavLst>
                                        <p:tav tm="0">
                                          <p:val>
                                            <p:fltVal val="0"/>
                                          </p:val>
                                        </p:tav>
                                        <p:tav tm="100000">
                                          <p:val>
                                            <p:strVal val="#ppt_w"/>
                                          </p:val>
                                        </p:tav>
                                      </p:tavLst>
                                    </p:anim>
                                    <p:anim calcmode="lin" valueType="num">
                                      <p:cBhvr>
                                        <p:cTn id="94" dur="750" fill="hold"/>
                                        <p:tgtEl>
                                          <p:spTgt spid="99"/>
                                        </p:tgtEl>
                                        <p:attrNameLst>
                                          <p:attrName>ppt_h</p:attrName>
                                        </p:attrNameLst>
                                      </p:cBhvr>
                                      <p:tavLst>
                                        <p:tav tm="0">
                                          <p:val>
                                            <p:fltVal val="0"/>
                                          </p:val>
                                        </p:tav>
                                        <p:tav tm="100000">
                                          <p:val>
                                            <p:strVal val="#ppt_h"/>
                                          </p:val>
                                        </p:tav>
                                      </p:tavLst>
                                    </p:anim>
                                  </p:childTnLst>
                                </p:cTn>
                              </p:par>
                            </p:childTnLst>
                          </p:cTn>
                        </p:par>
                        <p:par>
                          <p:cTn id="95" fill="hold">
                            <p:stCondLst>
                              <p:cond delay="12950"/>
                            </p:stCondLst>
                            <p:childTnLst>
                              <p:par>
                                <p:cTn id="96" presetID="23" presetClass="entr" presetSubtype="16" fill="hold" grpId="20" nodeType="afterEffect">
                                  <p:stCondLst>
                                    <p:cond delay="0"/>
                                  </p:stCondLst>
                                  <p:iterate>
                                    <p:tmAbs val="0"/>
                                  </p:iterate>
                                  <p:childTnLst>
                                    <p:set>
                                      <p:cBhvr>
                                        <p:cTn id="97" fill="hold"/>
                                        <p:tgtEl>
                                          <p:spTgt spid="107"/>
                                        </p:tgtEl>
                                        <p:attrNameLst>
                                          <p:attrName>style.visibility</p:attrName>
                                        </p:attrNameLst>
                                      </p:cBhvr>
                                      <p:to>
                                        <p:strVal val="visible"/>
                                      </p:to>
                                    </p:set>
                                    <p:anim calcmode="lin" valueType="num">
                                      <p:cBhvr>
                                        <p:cTn id="98" dur="750" fill="hold"/>
                                        <p:tgtEl>
                                          <p:spTgt spid="107"/>
                                        </p:tgtEl>
                                        <p:attrNameLst>
                                          <p:attrName>ppt_w</p:attrName>
                                        </p:attrNameLst>
                                      </p:cBhvr>
                                      <p:tavLst>
                                        <p:tav tm="0">
                                          <p:val>
                                            <p:fltVal val="0"/>
                                          </p:val>
                                        </p:tav>
                                        <p:tav tm="100000">
                                          <p:val>
                                            <p:strVal val="#ppt_w"/>
                                          </p:val>
                                        </p:tav>
                                      </p:tavLst>
                                    </p:anim>
                                    <p:anim calcmode="lin" valueType="num">
                                      <p:cBhvr>
                                        <p:cTn id="99" dur="750" fill="hold"/>
                                        <p:tgtEl>
                                          <p:spTgt spid="1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1" animBg="1" advAuto="0"/>
      <p:bldP spid="90" grpId="2" animBg="1" advAuto="0"/>
      <p:bldP spid="91" grpId="3" animBg="1" advAuto="0"/>
      <p:bldP spid="92" grpId="4" animBg="1" advAuto="0"/>
      <p:bldP spid="93" grpId="5" animBg="1" advAuto="0"/>
      <p:bldP spid="94" grpId="6" animBg="1" advAuto="0"/>
      <p:bldP spid="95" grpId="18" animBg="1" advAuto="0"/>
      <p:bldP spid="96" grpId="10" animBg="1" advAuto="0"/>
      <p:bldP spid="97" grpId="9" animBg="1" advAuto="0"/>
      <p:bldP spid="98" grpId="15" animBg="1" advAuto="0"/>
      <p:bldP spid="99" grpId="19" animBg="1" advAuto="0"/>
      <p:bldP spid="100" grpId="8" animBg="1" advAuto="0"/>
      <p:bldP spid="101" grpId="11" animBg="1" advAuto="0"/>
      <p:bldP spid="102" grpId="7" animBg="1" advAuto="0"/>
      <p:bldP spid="103" grpId="12" animBg="1" advAuto="0"/>
      <p:bldP spid="104" grpId="13" animBg="1" advAuto="0"/>
      <p:bldP spid="105" grpId="14" animBg="1" advAuto="0"/>
      <p:bldP spid="106" grpId="17" animBg="1" advAuto="0"/>
      <p:bldP spid="107" grpId="20" animBg="1" advAuto="0"/>
      <p:bldP spid="108" grpId="16"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pic>
        <p:nvPicPr>
          <p:cNvPr id="111" name="pasted-image.pdf"/>
          <p:cNvPicPr/>
          <p:nvPr/>
        </p:nvPicPr>
        <p:blipFill>
          <a:blip r:embed="rId3">
            <a:alphaModFix amt="41949"/>
            <a:extLst/>
          </a:blip>
          <a:stretch>
            <a:fillRect/>
          </a:stretch>
        </p:blipFill>
        <p:spPr>
          <a:xfrm>
            <a:off x="-21481" y="-91507"/>
            <a:ext cx="13152298" cy="10261683"/>
          </a:xfrm>
          <a:prstGeom prst="rect">
            <a:avLst/>
          </a:prstGeom>
          <a:ln w="12700">
            <a:miter lim="400000"/>
          </a:ln>
        </p:spPr>
      </p:pic>
      <p:sp>
        <p:nvSpPr>
          <p:cNvPr id="112" name="Shape 112"/>
          <p:cNvSpPr/>
          <p:nvPr/>
        </p:nvSpPr>
        <p:spPr>
          <a:xfrm>
            <a:off x="2560532" y="5963888"/>
            <a:ext cx="1455118"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Death</a:t>
            </a:r>
          </a:p>
        </p:txBody>
      </p:sp>
      <p:sp>
        <p:nvSpPr>
          <p:cNvPr id="113" name="Shape 113"/>
          <p:cNvSpPr/>
          <p:nvPr/>
        </p:nvSpPr>
        <p:spPr>
          <a:xfrm>
            <a:off x="8084354" y="6692372"/>
            <a:ext cx="2232274"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Suffering</a:t>
            </a:r>
          </a:p>
        </p:txBody>
      </p:sp>
      <p:sp>
        <p:nvSpPr>
          <p:cNvPr id="114" name="Shape 114"/>
          <p:cNvSpPr/>
          <p:nvPr/>
        </p:nvSpPr>
        <p:spPr>
          <a:xfrm>
            <a:off x="4667565" y="7366896"/>
            <a:ext cx="1133464"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Pain</a:t>
            </a:r>
          </a:p>
        </p:txBody>
      </p:sp>
      <p:sp>
        <p:nvSpPr>
          <p:cNvPr id="115" name="Shape 115"/>
          <p:cNvSpPr/>
          <p:nvPr/>
        </p:nvSpPr>
        <p:spPr>
          <a:xfrm>
            <a:off x="2320579" y="2753159"/>
            <a:ext cx="1240681"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Loss</a:t>
            </a:r>
          </a:p>
        </p:txBody>
      </p:sp>
      <p:sp>
        <p:nvSpPr>
          <p:cNvPr id="116" name="Shape 116"/>
          <p:cNvSpPr/>
          <p:nvPr/>
        </p:nvSpPr>
        <p:spPr>
          <a:xfrm>
            <a:off x="7353988" y="2753159"/>
            <a:ext cx="1750381"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Dispair</a:t>
            </a:r>
          </a:p>
        </p:txBody>
      </p:sp>
      <p:sp>
        <p:nvSpPr>
          <p:cNvPr id="117" name="Shape 117"/>
          <p:cNvSpPr/>
          <p:nvPr/>
        </p:nvSpPr>
        <p:spPr>
          <a:xfrm>
            <a:off x="3661481" y="1619961"/>
            <a:ext cx="3145632"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Bereavement</a:t>
            </a:r>
          </a:p>
        </p:txBody>
      </p:sp>
      <p:sp>
        <p:nvSpPr>
          <p:cNvPr id="118" name="Shape 118"/>
          <p:cNvSpPr/>
          <p:nvPr/>
        </p:nvSpPr>
        <p:spPr>
          <a:xfrm>
            <a:off x="2997335" y="4533899"/>
            <a:ext cx="1991681"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Hospice</a:t>
            </a:r>
          </a:p>
        </p:txBody>
      </p:sp>
      <p:sp>
        <p:nvSpPr>
          <p:cNvPr id="119" name="Shape 119"/>
          <p:cNvSpPr/>
          <p:nvPr/>
        </p:nvSpPr>
        <p:spPr>
          <a:xfrm>
            <a:off x="9456266" y="1134304"/>
            <a:ext cx="945420"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ICU</a:t>
            </a:r>
          </a:p>
        </p:txBody>
      </p:sp>
      <p:sp>
        <p:nvSpPr>
          <p:cNvPr id="120" name="Shape 120"/>
          <p:cNvSpPr/>
          <p:nvPr/>
        </p:nvSpPr>
        <p:spPr>
          <a:xfrm>
            <a:off x="623837" y="1134304"/>
            <a:ext cx="2259845"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Disability</a:t>
            </a:r>
          </a:p>
        </p:txBody>
      </p:sp>
      <p:sp>
        <p:nvSpPr>
          <p:cNvPr id="121" name="Shape 121"/>
          <p:cNvSpPr/>
          <p:nvPr/>
        </p:nvSpPr>
        <p:spPr>
          <a:xfrm>
            <a:off x="1569579" y="8095380"/>
            <a:ext cx="2742681"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Depression</a:t>
            </a:r>
          </a:p>
        </p:txBody>
      </p:sp>
      <p:sp>
        <p:nvSpPr>
          <p:cNvPr id="122" name="Shape 122"/>
          <p:cNvSpPr/>
          <p:nvPr/>
        </p:nvSpPr>
        <p:spPr>
          <a:xfrm>
            <a:off x="9000294" y="3913339"/>
            <a:ext cx="1857364"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Funeral</a:t>
            </a:r>
          </a:p>
        </p:txBody>
      </p:sp>
      <p:sp>
        <p:nvSpPr>
          <p:cNvPr id="123" name="Shape 123"/>
          <p:cNvSpPr/>
          <p:nvPr/>
        </p:nvSpPr>
        <p:spPr>
          <a:xfrm>
            <a:off x="6498121" y="8095380"/>
            <a:ext cx="4217580"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Emergency Room</a:t>
            </a:r>
          </a:p>
        </p:txBody>
      </p:sp>
      <p:sp>
        <p:nvSpPr>
          <p:cNvPr id="124" name="Shape 124"/>
          <p:cNvSpPr/>
          <p:nvPr/>
        </p:nvSpPr>
        <p:spPr>
          <a:xfrm>
            <a:off x="460894" y="5073518"/>
            <a:ext cx="1938189"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Surgery</a:t>
            </a:r>
          </a:p>
        </p:txBody>
      </p:sp>
      <p:sp>
        <p:nvSpPr>
          <p:cNvPr id="125" name="Shape 125"/>
          <p:cNvSpPr/>
          <p:nvPr/>
        </p:nvSpPr>
        <p:spPr>
          <a:xfrm>
            <a:off x="4818018" y="3103911"/>
            <a:ext cx="1749910"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Chemo</a:t>
            </a:r>
          </a:p>
        </p:txBody>
      </p:sp>
      <p:sp>
        <p:nvSpPr>
          <p:cNvPr id="126" name="Shape 126"/>
          <p:cNvSpPr/>
          <p:nvPr/>
        </p:nvSpPr>
        <p:spPr>
          <a:xfrm>
            <a:off x="5750682" y="5235403"/>
            <a:ext cx="2312864"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pPr lvl="0">
              <a:defRPr sz="1800" b="0"/>
            </a:pPr>
            <a:r>
              <a:rPr sz="3800" b="1"/>
              <a:t>Radiation</a:t>
            </a:r>
          </a:p>
        </p:txBody>
      </p:sp>
    </p:spTree>
  </p:cSld>
  <p:clrMapOvr>
    <a:masterClrMapping/>
  </p:clrMapOvr>
  <p:transition spd="slow">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pic>
        <p:nvPicPr>
          <p:cNvPr id="128" name="5.6 Million Children.mo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1219200"/>
            <a:ext cx="13004800" cy="7315200"/>
          </a:xfrm>
          <a:prstGeom prst="rect">
            <a:avLst/>
          </a:prstGeom>
        </p:spPr>
      </p:pic>
      <p:sp>
        <p:nvSpPr>
          <p:cNvPr id="129" name="Shape 129"/>
          <p:cNvSpPr/>
          <p:nvPr/>
        </p:nvSpPr>
        <p:spPr>
          <a:xfrm>
            <a:off x="2170061" y="3702049"/>
            <a:ext cx="9375878" cy="1854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800">
                <a:solidFill>
                  <a:srgbClr val="FFFFFF"/>
                </a:solidFill>
              </a:rPr>
              <a:t>United State Surgeon General</a:t>
            </a:r>
          </a:p>
          <a:p>
            <a:pPr lvl="0">
              <a:defRPr sz="1800">
                <a:solidFill>
                  <a:srgbClr val="000000"/>
                </a:solidFill>
              </a:defRPr>
            </a:pPr>
            <a:r>
              <a:rPr sz="3800">
                <a:solidFill>
                  <a:srgbClr val="FFFFFF"/>
                </a:solidFill>
              </a:rPr>
              <a:t>Centers for Disease Control</a:t>
            </a:r>
          </a:p>
          <a:p>
            <a:pPr lvl="0">
              <a:defRPr sz="1800">
                <a:solidFill>
                  <a:srgbClr val="000000"/>
                </a:solidFill>
              </a:defRPr>
            </a:pPr>
            <a:r>
              <a:rPr sz="3800">
                <a:solidFill>
                  <a:srgbClr val="FFFFFF"/>
                </a:solidFill>
              </a:rPr>
              <a:t>Department of Health and Human Services</a:t>
            </a:r>
          </a:p>
        </p:txBody>
      </p:sp>
      <p:sp>
        <p:nvSpPr>
          <p:cNvPr id="130" name="Shape 130"/>
          <p:cNvSpPr/>
          <p:nvPr/>
        </p:nvSpPr>
        <p:spPr>
          <a:xfrm>
            <a:off x="5278809" y="6292849"/>
            <a:ext cx="2447182" cy="685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FFFB00"/>
                </a:solidFill>
                <a:latin typeface="Helvetica"/>
                <a:ea typeface="Helvetica"/>
                <a:cs typeface="Helvetica"/>
                <a:sym typeface="Helvetica"/>
              </a:defRPr>
            </a:lvl1pPr>
          </a:lstStyle>
          <a:p>
            <a:pPr lvl="0">
              <a:defRPr sz="1800" b="0">
                <a:solidFill>
                  <a:srgbClr val="000000"/>
                </a:solidFill>
              </a:defRPr>
            </a:pPr>
            <a:r>
              <a:rPr sz="3800" b="1">
                <a:solidFill>
                  <a:srgbClr val="FFFB00"/>
                </a:solidFill>
              </a:rPr>
              <a:t>5.6 Million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iterate>
                                    <p:tmAbs val="0"/>
                                  </p:iterate>
                                  <p:childTnLst>
                                    <p:animEffect transition="out" filter="dissolve">
                                      <p:cBhvr>
                                        <p:cTn id="6" dur="500" fill="hold"/>
                                        <p:tgtEl>
                                          <p:spTgt spid="129"/>
                                        </p:tgtEl>
                                      </p:cBhvr>
                                    </p:animEffect>
                                    <p:set>
                                      <p:cBhvr>
                                        <p:cTn id="7" fill="hold">
                                          <p:stCondLst>
                                            <p:cond delay="499"/>
                                          </p:stCondLst>
                                        </p:cTn>
                                        <p:tgtEl>
                                          <p:spTgt spid="1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2" nodeType="clickEffect">
                                  <p:stCondLst>
                                    <p:cond delay="0"/>
                                  </p:stCondLst>
                                  <p:iterate>
                                    <p:tmAbs val="0"/>
                                  </p:iterate>
                                  <p:childTnLst>
                                    <p:animEffect transition="out" filter="dissolve">
                                      <p:cBhvr>
                                        <p:cTn id="11" dur="500" fill="hold"/>
                                        <p:tgtEl>
                                          <p:spTgt spid="130"/>
                                        </p:tgtEl>
                                      </p:cBhvr>
                                    </p:animEffect>
                                    <p:set>
                                      <p:cBhvr>
                                        <p:cTn id="12" fill="hold">
                                          <p:stCondLst>
                                            <p:cond delay="499"/>
                                          </p:stCondLst>
                                        </p:cTn>
                                        <p:tgtEl>
                                          <p:spTgt spid="1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0045" fill="hold"/>
                                        <p:tgtEl>
                                          <p:spTgt spid="1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128"/>
                </p:tgtEl>
              </p:cMediaNode>
            </p:video>
          </p:childTnLst>
        </p:cTn>
      </p:par>
    </p:tnLst>
    <p:bldLst>
      <p:bldP spid="129" grpId="1" animBg="1" advAuto="0"/>
      <p:bldP spid="130"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sp>
        <p:nvSpPr>
          <p:cNvPr id="132" name="Shape 132"/>
          <p:cNvSpPr>
            <a:spLocks noGrp="1"/>
          </p:cNvSpPr>
          <p:nvPr>
            <p:ph type="title" idx="4294967295"/>
          </p:nvPr>
        </p:nvSpPr>
        <p:spPr>
          <a:xfrm>
            <a:off x="2059093" y="866986"/>
            <a:ext cx="10403841" cy="1625601"/>
          </a:xfrm>
          <a:prstGeom prst="rect">
            <a:avLst/>
          </a:prstGeom>
        </p:spPr>
        <p:txBody>
          <a:bodyPr lIns="65476" tIns="65476" rIns="65476" bIns="65476"/>
          <a:lstStyle/>
          <a:p>
            <a:pPr lvl="0" algn="l" defTabSz="914400">
              <a:defRPr sz="6200">
                <a:solidFill>
                  <a:srgbClr val="FFCC66"/>
                </a:solidFill>
                <a:effectLst>
                  <a:outerShdw blurRad="12700" dist="25400" dir="2700000" rotWithShape="0">
                    <a:srgbClr val="000000"/>
                  </a:outerShdw>
                </a:effectLst>
                <a:latin typeface="Arial"/>
                <a:ea typeface="Arial"/>
                <a:cs typeface="Arial"/>
                <a:sym typeface="Arial"/>
              </a:defRPr>
            </a:pPr>
            <a:endParaRPr/>
          </a:p>
        </p:txBody>
      </p:sp>
      <p:sp>
        <p:nvSpPr>
          <p:cNvPr id="133" name="Shape 133"/>
          <p:cNvSpPr>
            <a:spLocks noGrp="1"/>
          </p:cNvSpPr>
          <p:nvPr>
            <p:ph type="body" idx="4294967295"/>
          </p:nvPr>
        </p:nvSpPr>
        <p:spPr>
          <a:xfrm>
            <a:off x="2167466" y="2817706"/>
            <a:ext cx="9857459" cy="5852161"/>
          </a:xfrm>
          <a:prstGeom prst="rect">
            <a:avLst/>
          </a:prstGeom>
        </p:spPr>
        <p:txBody>
          <a:bodyPr lIns="65476" tIns="65476" rIns="65476" bIns="65476" anchor="t"/>
          <a:lstStyle/>
          <a:p>
            <a:pPr marL="471487" lvl="0" indent="-471487" defTabSz="914400">
              <a:lnSpc>
                <a:spcPct val="90000"/>
              </a:lnSpc>
              <a:spcBef>
                <a:spcPts val="700"/>
              </a:spcBef>
              <a:buClr>
                <a:srgbClr val="FFCC66"/>
              </a:buClr>
              <a:buFont typeface="Wingdings"/>
              <a:buChar char="●"/>
              <a:defRPr sz="4400">
                <a:latin typeface="Times New Roman"/>
                <a:ea typeface="Times New Roman"/>
                <a:cs typeface="Times New Roman"/>
                <a:sym typeface="Times New Roman"/>
              </a:defRPr>
            </a:pPr>
            <a:endParaRPr/>
          </a:p>
        </p:txBody>
      </p:sp>
      <p:pic>
        <p:nvPicPr>
          <p:cNvPr id="134" name="pasted-image.tif"/>
          <p:cNvPicPr/>
          <p:nvPr/>
        </p:nvPicPr>
        <p:blipFill>
          <a:blip r:embed="rId3">
            <a:extLst/>
          </a:blip>
          <a:stretch>
            <a:fillRect/>
          </a:stretch>
        </p:blipFill>
        <p:spPr>
          <a:xfrm>
            <a:off x="1686000" y="-5005494"/>
            <a:ext cx="9857459" cy="14786188"/>
          </a:xfrm>
          <a:prstGeom prst="rect">
            <a:avLst/>
          </a:prstGeom>
          <a:ln w="12700">
            <a:miter lim="400000"/>
          </a:ln>
        </p:spPr>
      </p:pic>
      <p:sp>
        <p:nvSpPr>
          <p:cNvPr id="135" name="Shape 135"/>
          <p:cNvSpPr/>
          <p:nvPr/>
        </p:nvSpPr>
        <p:spPr>
          <a:xfrm>
            <a:off x="6861594" y="8432800"/>
            <a:ext cx="3980612" cy="4953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600"/>
            </a:lvl1pPr>
          </a:lstStyle>
          <a:p>
            <a:pPr lvl="0">
              <a:defRPr sz="1800">
                <a:solidFill>
                  <a:srgbClr val="000000"/>
                </a:solidFill>
              </a:defRPr>
            </a:pPr>
            <a:r>
              <a:rPr sz="2600">
                <a:solidFill>
                  <a:srgbClr val="FFFFFF"/>
                </a:solidFill>
              </a:rPr>
              <a:t>Published March 12, 2015</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66C1"/>
            </a:gs>
            <a:gs pos="100000">
              <a:srgbClr val="094593"/>
            </a:gs>
          </a:gsLst>
          <a:lin ang="5400000" scaled="0"/>
        </a:gradFill>
        <a:effectLst/>
      </p:bgPr>
    </p:bg>
    <p:spTree>
      <p:nvGrpSpPr>
        <p:cNvPr id="1" name=""/>
        <p:cNvGrpSpPr/>
        <p:nvPr/>
      </p:nvGrpSpPr>
      <p:grpSpPr>
        <a:xfrm>
          <a:off x="0" y="0"/>
          <a:ext cx="0" cy="0"/>
          <a:chOff x="0" y="0"/>
          <a:chExt cx="0" cy="0"/>
        </a:xfrm>
      </p:grpSpPr>
      <p:sp>
        <p:nvSpPr>
          <p:cNvPr id="137" name="Shape 137"/>
          <p:cNvSpPr>
            <a:spLocks noGrp="1"/>
          </p:cNvSpPr>
          <p:nvPr>
            <p:ph type="body" idx="4294967295"/>
          </p:nvPr>
        </p:nvSpPr>
        <p:spPr>
          <a:xfrm>
            <a:off x="6993119" y="1382407"/>
            <a:ext cx="5170415" cy="6703260"/>
          </a:xfrm>
          <a:prstGeom prst="rect">
            <a:avLst/>
          </a:prstGeom>
        </p:spPr>
        <p:txBody>
          <a:bodyPr lIns="65476" tIns="65476" rIns="65476" bIns="65476" anchor="t"/>
          <a:lstStyle/>
          <a:p>
            <a:pPr marL="407629" lvl="0" indent="-407629" defTabSz="704087">
              <a:lnSpc>
                <a:spcPct val="90000"/>
              </a:lnSpc>
              <a:spcBef>
                <a:spcPts val="500"/>
              </a:spcBef>
              <a:defRPr sz="1800">
                <a:solidFill>
                  <a:srgbClr val="000000"/>
                </a:solidFill>
              </a:defRPr>
            </a:pPr>
            <a:r>
              <a:rPr sz="3387">
                <a:solidFill>
                  <a:srgbClr val="FFFFFF"/>
                </a:solidFill>
                <a:latin typeface="Gill Sans"/>
                <a:ea typeface="Gill Sans"/>
                <a:cs typeface="Gill Sans"/>
                <a:sym typeface="Gill Sans"/>
              </a:rPr>
              <a:t>4.2 Million Years of Lives Saved in Kids Currently Alive Today</a:t>
            </a:r>
          </a:p>
          <a:p>
            <a:pPr marL="407629" lvl="0" indent="-407629" defTabSz="704087">
              <a:lnSpc>
                <a:spcPct val="90000"/>
              </a:lnSpc>
              <a:spcBef>
                <a:spcPts val="500"/>
              </a:spcBef>
              <a:defRPr sz="1800">
                <a:solidFill>
                  <a:srgbClr val="000000"/>
                </a:solidFill>
              </a:defRPr>
            </a:pPr>
            <a:endParaRPr sz="3387">
              <a:solidFill>
                <a:srgbClr val="FFFFFF"/>
              </a:solidFill>
              <a:latin typeface="Gill Sans"/>
              <a:ea typeface="Gill Sans"/>
              <a:cs typeface="Gill Sans"/>
              <a:sym typeface="Gill Sans"/>
            </a:endParaRPr>
          </a:p>
          <a:p>
            <a:pPr marL="407629" lvl="0" indent="-407629" defTabSz="704087">
              <a:lnSpc>
                <a:spcPct val="90000"/>
              </a:lnSpc>
              <a:spcBef>
                <a:spcPts val="500"/>
              </a:spcBef>
              <a:defRPr sz="1800">
                <a:solidFill>
                  <a:srgbClr val="000000"/>
                </a:solidFill>
              </a:defRPr>
            </a:pPr>
            <a:r>
              <a:rPr sz="3387">
                <a:solidFill>
                  <a:srgbClr val="FFFFFF"/>
                </a:solidFill>
                <a:latin typeface="Gill Sans"/>
                <a:ea typeface="Gill Sans"/>
                <a:cs typeface="Gill Sans"/>
                <a:sym typeface="Gill Sans"/>
              </a:rPr>
              <a:t>25% Drop in Youth Initiation</a:t>
            </a:r>
          </a:p>
          <a:p>
            <a:pPr marL="407629" lvl="0" indent="-407629" defTabSz="704087">
              <a:lnSpc>
                <a:spcPct val="90000"/>
              </a:lnSpc>
              <a:spcBef>
                <a:spcPts val="500"/>
              </a:spcBef>
              <a:defRPr sz="1800">
                <a:solidFill>
                  <a:srgbClr val="000000"/>
                </a:solidFill>
              </a:defRPr>
            </a:pPr>
            <a:endParaRPr sz="3387">
              <a:solidFill>
                <a:srgbClr val="FFFFFF"/>
              </a:solidFill>
              <a:latin typeface="Gill Sans"/>
              <a:ea typeface="Gill Sans"/>
              <a:cs typeface="Gill Sans"/>
              <a:sym typeface="Gill Sans"/>
            </a:endParaRPr>
          </a:p>
          <a:p>
            <a:pPr marL="407629" lvl="0" indent="-407629" defTabSz="704087">
              <a:lnSpc>
                <a:spcPct val="90000"/>
              </a:lnSpc>
              <a:spcBef>
                <a:spcPts val="500"/>
              </a:spcBef>
              <a:defRPr sz="1800">
                <a:solidFill>
                  <a:srgbClr val="000000"/>
                </a:solidFill>
              </a:defRPr>
            </a:pPr>
            <a:r>
              <a:rPr sz="3387">
                <a:solidFill>
                  <a:srgbClr val="FFFFFF"/>
                </a:solidFill>
                <a:latin typeface="Gill Sans"/>
                <a:ea typeface="Gill Sans"/>
                <a:cs typeface="Gill Sans"/>
                <a:sym typeface="Gill Sans"/>
              </a:rPr>
              <a:t>12% Drop in Overall Smoking</a:t>
            </a:r>
          </a:p>
          <a:p>
            <a:pPr marL="407629" lvl="0" indent="-407629" defTabSz="704087">
              <a:lnSpc>
                <a:spcPct val="90000"/>
              </a:lnSpc>
              <a:spcBef>
                <a:spcPts val="500"/>
              </a:spcBef>
              <a:defRPr sz="1800">
                <a:solidFill>
                  <a:srgbClr val="000000"/>
                </a:solidFill>
              </a:defRPr>
            </a:pPr>
            <a:endParaRPr sz="3387">
              <a:solidFill>
                <a:srgbClr val="FFFFFF"/>
              </a:solidFill>
              <a:latin typeface="Gill Sans"/>
              <a:ea typeface="Gill Sans"/>
              <a:cs typeface="Gill Sans"/>
              <a:sym typeface="Gill Sans"/>
            </a:endParaRPr>
          </a:p>
          <a:p>
            <a:pPr marL="407629" lvl="0" indent="-407629" defTabSz="704087">
              <a:lnSpc>
                <a:spcPct val="90000"/>
              </a:lnSpc>
              <a:spcBef>
                <a:spcPts val="500"/>
              </a:spcBef>
              <a:defRPr sz="1800">
                <a:solidFill>
                  <a:srgbClr val="000000"/>
                </a:solidFill>
              </a:defRPr>
            </a:pPr>
            <a:r>
              <a:rPr sz="3387">
                <a:solidFill>
                  <a:srgbClr val="FFFFFF"/>
                </a:solidFill>
                <a:latin typeface="Gill Sans"/>
                <a:ea typeface="Gill Sans"/>
                <a:cs typeface="Gill Sans"/>
                <a:sym typeface="Gill Sans"/>
              </a:rPr>
              <a:t>12% Drop in Prematurity </a:t>
            </a:r>
          </a:p>
          <a:p>
            <a:pPr marL="407629" lvl="0" indent="-407629" defTabSz="704087">
              <a:lnSpc>
                <a:spcPct val="90000"/>
              </a:lnSpc>
              <a:spcBef>
                <a:spcPts val="500"/>
              </a:spcBef>
              <a:defRPr sz="1800">
                <a:solidFill>
                  <a:srgbClr val="000000"/>
                </a:solidFill>
              </a:defRPr>
            </a:pPr>
            <a:endParaRPr sz="3387">
              <a:solidFill>
                <a:srgbClr val="FFFFFF"/>
              </a:solidFill>
              <a:latin typeface="Gill Sans"/>
              <a:ea typeface="Gill Sans"/>
              <a:cs typeface="Gill Sans"/>
              <a:sym typeface="Gill Sans"/>
            </a:endParaRPr>
          </a:p>
          <a:p>
            <a:pPr marL="407629" lvl="0" indent="-407629" defTabSz="704087">
              <a:lnSpc>
                <a:spcPct val="90000"/>
              </a:lnSpc>
              <a:spcBef>
                <a:spcPts val="500"/>
              </a:spcBef>
              <a:defRPr sz="1800">
                <a:solidFill>
                  <a:srgbClr val="000000"/>
                </a:solidFill>
              </a:defRPr>
            </a:pPr>
            <a:r>
              <a:rPr sz="3387">
                <a:solidFill>
                  <a:srgbClr val="FFFFFF"/>
                </a:solidFill>
                <a:latin typeface="Gill Sans"/>
                <a:ea typeface="Gill Sans"/>
                <a:cs typeface="Gill Sans"/>
                <a:sym typeface="Gill Sans"/>
              </a:rPr>
              <a:t>16% Drop in SIDS</a:t>
            </a:r>
          </a:p>
        </p:txBody>
      </p:sp>
      <p:pic>
        <p:nvPicPr>
          <p:cNvPr id="138" name="pasted-image.tif"/>
          <p:cNvPicPr/>
          <p:nvPr/>
        </p:nvPicPr>
        <p:blipFill>
          <a:blip r:embed="rId3">
            <a:extLst/>
          </a:blip>
          <a:stretch>
            <a:fillRect/>
          </a:stretch>
        </p:blipFill>
        <p:spPr>
          <a:xfrm>
            <a:off x="187395" y="-1"/>
            <a:ext cx="6502401" cy="9753601"/>
          </a:xfrm>
          <a:prstGeom prst="rect">
            <a:avLst/>
          </a:prstGeom>
          <a:ln w="12700">
            <a:miter lim="400000"/>
          </a:ln>
        </p:spPr>
      </p:pic>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7">
                                            <p:bg/>
                                          </p:spTgt>
                                        </p:tgtEl>
                                        <p:attrNameLst>
                                          <p:attrName>style.visibility</p:attrName>
                                        </p:attrNameLst>
                                      </p:cBhvr>
                                      <p:to>
                                        <p:strVal val="visible"/>
                                      </p:to>
                                    </p:set>
                                  </p:childTnLst>
                                </p:cTn>
                              </p:par>
                              <p:par>
                                <p:cTn id="7" presetID="1" presetClass="entr" presetSubtype="0" fill="hold" grpId="1">
                                  <p:stCondLst>
                                    <p:cond delay="0"/>
                                  </p:stCondLst>
                                  <p:iterate>
                                    <p:tmAbs val="0"/>
                                  </p:iterate>
                                  <p:childTnLst>
                                    <p:set>
                                      <p:cBhvr>
                                        <p:cTn id="8" fill="hold"/>
                                        <p:tgtEl>
                                          <p:spTgt spid="1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3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3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3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3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37">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13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1" build="p" bldLvl="5" animBg="1" advAuto="0"/>
    </p:bldLst>
  </p:timing>
</p:sld>
</file>

<file path=ppt/theme/theme1.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1403</TotalTime>
  <Words>2316</Words>
  <Application>Microsoft Office PowerPoint</Application>
  <PresentationFormat>Custom</PresentationFormat>
  <Paragraphs>230</Paragraphs>
  <Slides>28</Slides>
  <Notes>26</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Gradient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Wall</dc:creator>
  <cp:lastModifiedBy>Jennifer Wall</cp:lastModifiedBy>
  <cp:revision>51</cp:revision>
  <dcterms:modified xsi:type="dcterms:W3CDTF">2017-02-17T18:49:59Z</dcterms:modified>
</cp:coreProperties>
</file>