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7" r:id="rId2"/>
    <p:sldId id="302" r:id="rId3"/>
    <p:sldId id="303" r:id="rId4"/>
    <p:sldId id="304" r:id="rId5"/>
    <p:sldId id="290" r:id="rId6"/>
    <p:sldId id="314" r:id="rId7"/>
    <p:sldId id="292" r:id="rId8"/>
    <p:sldId id="293" r:id="rId9"/>
    <p:sldId id="294" r:id="rId10"/>
    <p:sldId id="332" r:id="rId11"/>
    <p:sldId id="335" r:id="rId12"/>
    <p:sldId id="333" r:id="rId13"/>
    <p:sldId id="336" r:id="rId14"/>
    <p:sldId id="334" r:id="rId15"/>
    <p:sldId id="286" r:id="rId16"/>
    <p:sldId id="289" r:id="rId17"/>
    <p:sldId id="287" r:id="rId18"/>
    <p:sldId id="315" r:id="rId19"/>
    <p:sldId id="308" r:id="rId20"/>
    <p:sldId id="316" r:id="rId21"/>
    <p:sldId id="313" r:id="rId22"/>
    <p:sldId id="317" r:id="rId23"/>
    <p:sldId id="328" r:id="rId24"/>
    <p:sldId id="329" r:id="rId25"/>
    <p:sldId id="330" r:id="rId26"/>
    <p:sldId id="323" r:id="rId27"/>
    <p:sldId id="325" r:id="rId28"/>
    <p:sldId id="326" r:id="rId29"/>
    <p:sldId id="327" r:id="rId30"/>
    <p:sldId id="297" r:id="rId31"/>
    <p:sldId id="301" r:id="rId32"/>
    <p:sldId id="331" r:id="rId33"/>
    <p:sldId id="285"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705"/>
    <a:srgbClr val="FE87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82841" autoAdjust="0"/>
  </p:normalViewPr>
  <p:slideViewPr>
    <p:cSldViewPr snapToGrid="0">
      <p:cViewPr varScale="1">
        <p:scale>
          <a:sx n="60" d="100"/>
          <a:sy n="60" d="100"/>
        </p:scale>
        <p:origin x="618" y="60"/>
      </p:cViewPr>
      <p:guideLst/>
    </p:cSldViewPr>
  </p:slideViewPr>
  <p:notesTextViewPr>
    <p:cViewPr>
      <p:scale>
        <a:sx n="1" d="1"/>
        <a:sy n="1" d="1"/>
      </p:scale>
      <p:origin x="0" y="0"/>
    </p:cViewPr>
  </p:notesTextViewPr>
  <p:notesViewPr>
    <p:cSldViewPr snapToGrid="0">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D828C28-3ED4-4634-A2D0-F36F33F16C9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xmlns="" id="{451FB32B-2C19-499F-A083-BA616315D1E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8AA3B11-D4E4-4BB1-BDD6-4C137A827E54}" type="datetimeFigureOut">
              <a:rPr lang="en-US" smtClean="0"/>
              <a:t>4/11/2018</a:t>
            </a:fld>
            <a:endParaRPr lang="en-US"/>
          </a:p>
        </p:txBody>
      </p:sp>
      <p:sp>
        <p:nvSpPr>
          <p:cNvPr id="4" name="Footer Placeholder 3">
            <a:extLst>
              <a:ext uri="{FF2B5EF4-FFF2-40B4-BE49-F238E27FC236}">
                <a16:creationId xmlns:a16="http://schemas.microsoft.com/office/drawing/2014/main" xmlns="" id="{3940D061-001D-4DB3-B363-E9F94521416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397F8F1-A0B1-49B3-9936-C50390445DE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00FAECE-7AB1-47B7-8342-D34BA0C3B1CE}" type="slidenum">
              <a:rPr lang="en-US" smtClean="0"/>
              <a:t>‹#›</a:t>
            </a:fld>
            <a:endParaRPr lang="en-US"/>
          </a:p>
        </p:txBody>
      </p:sp>
    </p:spTree>
    <p:extLst>
      <p:ext uri="{BB962C8B-B14F-4D97-AF65-F5344CB8AC3E}">
        <p14:creationId xmlns:p14="http://schemas.microsoft.com/office/powerpoint/2010/main" val="1046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0954C0-0B22-4A32-83DB-F2524BF06A80}" type="datetimeFigureOut">
              <a:rPr lang="en-US" smtClean="0"/>
              <a:t>4/11/2018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F11FF5F-A8BD-42D2-8F7D-22421E893FC6}" type="slidenum">
              <a:rPr lang="en-US" smtClean="0"/>
              <a:t>‹#›</a:t>
            </a:fld>
            <a:endParaRPr lang="en-US"/>
          </a:p>
        </p:txBody>
      </p:sp>
    </p:spTree>
    <p:extLst>
      <p:ext uri="{BB962C8B-B14F-4D97-AF65-F5344CB8AC3E}">
        <p14:creationId xmlns:p14="http://schemas.microsoft.com/office/powerpoint/2010/main" val="91701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no-smoke.org/pdf/modeluniversitypolicy.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no-smoke.org/pdf/modeluniversitytobaccofreepolicy.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get a sense of where you are in the policy process.</a:t>
            </a:r>
          </a:p>
          <a:p>
            <a:endParaRPr lang="en-US" dirty="0"/>
          </a:p>
          <a:p>
            <a:r>
              <a:rPr lang="en-US" dirty="0"/>
              <a:t>How many have had a taskforce meeting?</a:t>
            </a:r>
          </a:p>
          <a:p>
            <a:r>
              <a:rPr lang="en-US" dirty="0"/>
              <a:t>How many have a draft policy?</a:t>
            </a:r>
          </a:p>
          <a:p>
            <a:endParaRPr lang="en-US" dirty="0"/>
          </a:p>
        </p:txBody>
      </p:sp>
      <p:sp>
        <p:nvSpPr>
          <p:cNvPr id="4" name="Slide Number Placeholder 3"/>
          <p:cNvSpPr>
            <a:spLocks noGrp="1"/>
          </p:cNvSpPr>
          <p:nvPr>
            <p:ph type="sldNum" sz="quarter" idx="10"/>
          </p:nvPr>
        </p:nvSpPr>
        <p:spPr/>
        <p:txBody>
          <a:bodyPr/>
          <a:lstStyle/>
          <a:p>
            <a:pPr defTabSz="465887">
              <a:defRPr/>
            </a:pPr>
            <a:fld id="{0D2C49A2-9D85-4548-B5AF-789653ABBFF6}" type="slidenum">
              <a:rPr lang="en-US">
                <a:solidFill>
                  <a:prstClr val="black"/>
                </a:solidFill>
                <a:latin typeface="Calibri"/>
              </a:rPr>
              <a:pPr defTabSz="465887">
                <a:defRPr/>
              </a:pPr>
              <a:t>1</a:t>
            </a:fld>
            <a:endParaRPr lang="en-US" dirty="0">
              <a:solidFill>
                <a:prstClr val="black"/>
              </a:solidFill>
              <a:latin typeface="Calibri"/>
            </a:endParaRPr>
          </a:p>
        </p:txBody>
      </p:sp>
    </p:spTree>
    <p:extLst>
      <p:ext uri="{BB962C8B-B14F-4D97-AF65-F5344CB8AC3E}">
        <p14:creationId xmlns:p14="http://schemas.microsoft.com/office/powerpoint/2010/main" val="122676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Rationale</a:t>
            </a:r>
          </a:p>
          <a:p>
            <a:r>
              <a:rPr lang="en-US" dirty="0"/>
              <a:t>Who it applies to</a:t>
            </a:r>
          </a:p>
        </p:txBody>
      </p:sp>
      <p:sp>
        <p:nvSpPr>
          <p:cNvPr id="4" name="Slide Number Placeholder 3"/>
          <p:cNvSpPr>
            <a:spLocks noGrp="1"/>
          </p:cNvSpPr>
          <p:nvPr>
            <p:ph type="sldNum" sz="quarter" idx="10"/>
          </p:nvPr>
        </p:nvSpPr>
        <p:spPr/>
        <p:txBody>
          <a:bodyPr/>
          <a:lstStyle/>
          <a:p>
            <a:fld id="{EF11FF5F-A8BD-42D2-8F7D-22421E893FC6}" type="slidenum">
              <a:rPr lang="en-US" smtClean="0"/>
              <a:t>10</a:t>
            </a:fld>
            <a:endParaRPr lang="en-US"/>
          </a:p>
        </p:txBody>
      </p:sp>
    </p:spTree>
    <p:extLst>
      <p:ext uri="{BB962C8B-B14F-4D97-AF65-F5344CB8AC3E}">
        <p14:creationId xmlns:p14="http://schemas.microsoft.com/office/powerpoint/2010/main" val="741431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Sponsorships and sale of tobacco</a:t>
            </a:r>
          </a:p>
        </p:txBody>
      </p:sp>
      <p:sp>
        <p:nvSpPr>
          <p:cNvPr id="4" name="Slide Number Placeholder 3"/>
          <p:cNvSpPr>
            <a:spLocks noGrp="1"/>
          </p:cNvSpPr>
          <p:nvPr>
            <p:ph type="sldNum" sz="quarter" idx="10"/>
          </p:nvPr>
        </p:nvSpPr>
        <p:spPr/>
        <p:txBody>
          <a:bodyPr/>
          <a:lstStyle/>
          <a:p>
            <a:fld id="{EF11FF5F-A8BD-42D2-8F7D-22421E893FC6}" type="slidenum">
              <a:rPr lang="en-US" smtClean="0"/>
              <a:t>11</a:t>
            </a:fld>
            <a:endParaRPr lang="en-US"/>
          </a:p>
        </p:txBody>
      </p:sp>
    </p:spTree>
    <p:extLst>
      <p:ext uri="{BB962C8B-B14F-4D97-AF65-F5344CB8AC3E}">
        <p14:creationId xmlns:p14="http://schemas.microsoft.com/office/powerpoint/2010/main" val="376999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the products</a:t>
            </a:r>
          </a:p>
        </p:txBody>
      </p:sp>
      <p:sp>
        <p:nvSpPr>
          <p:cNvPr id="4" name="Slide Number Placeholder 3"/>
          <p:cNvSpPr>
            <a:spLocks noGrp="1"/>
          </p:cNvSpPr>
          <p:nvPr>
            <p:ph type="sldNum" sz="quarter" idx="10"/>
          </p:nvPr>
        </p:nvSpPr>
        <p:spPr/>
        <p:txBody>
          <a:bodyPr/>
          <a:lstStyle/>
          <a:p>
            <a:fld id="{EF11FF5F-A8BD-42D2-8F7D-22421E893FC6}" type="slidenum">
              <a:rPr lang="en-US" smtClean="0"/>
              <a:t>12</a:t>
            </a:fld>
            <a:endParaRPr lang="en-US"/>
          </a:p>
        </p:txBody>
      </p:sp>
    </p:spTree>
    <p:extLst>
      <p:ext uri="{BB962C8B-B14F-4D97-AF65-F5344CB8AC3E}">
        <p14:creationId xmlns:p14="http://schemas.microsoft.com/office/powerpoint/2010/main" val="1001012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the property</a:t>
            </a:r>
          </a:p>
        </p:txBody>
      </p:sp>
      <p:sp>
        <p:nvSpPr>
          <p:cNvPr id="4" name="Slide Number Placeholder 3"/>
          <p:cNvSpPr>
            <a:spLocks noGrp="1"/>
          </p:cNvSpPr>
          <p:nvPr>
            <p:ph type="sldNum" sz="quarter" idx="10"/>
          </p:nvPr>
        </p:nvSpPr>
        <p:spPr/>
        <p:txBody>
          <a:bodyPr/>
          <a:lstStyle/>
          <a:p>
            <a:fld id="{EF11FF5F-A8BD-42D2-8F7D-22421E893FC6}" type="slidenum">
              <a:rPr lang="en-US" smtClean="0"/>
              <a:t>13</a:t>
            </a:fld>
            <a:endParaRPr lang="en-US"/>
          </a:p>
        </p:txBody>
      </p:sp>
    </p:spTree>
    <p:extLst>
      <p:ext uri="{BB962C8B-B14F-4D97-AF65-F5344CB8AC3E}">
        <p14:creationId xmlns:p14="http://schemas.microsoft.com/office/powerpoint/2010/main" val="3775977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1FF5F-A8BD-42D2-8F7D-22421E893FC6}" type="slidenum">
              <a:rPr lang="en-US" smtClean="0"/>
              <a:t>14</a:t>
            </a:fld>
            <a:endParaRPr lang="en-US"/>
          </a:p>
        </p:txBody>
      </p:sp>
    </p:spTree>
    <p:extLst>
      <p:ext uri="{BB962C8B-B14F-4D97-AF65-F5344CB8AC3E}">
        <p14:creationId xmlns:p14="http://schemas.microsoft.com/office/powerpoint/2010/main" val="2747575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15</a:t>
            </a:fld>
            <a:endParaRPr lang="en-US"/>
          </a:p>
        </p:txBody>
      </p:sp>
    </p:spTree>
    <p:extLst>
      <p:ext uri="{BB962C8B-B14F-4D97-AF65-F5344CB8AC3E}">
        <p14:creationId xmlns:p14="http://schemas.microsoft.com/office/powerpoint/2010/main" val="40202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16</a:t>
            </a:fld>
            <a:endParaRPr lang="en-US"/>
          </a:p>
        </p:txBody>
      </p:sp>
    </p:spTree>
    <p:extLst>
      <p:ext uri="{BB962C8B-B14F-4D97-AF65-F5344CB8AC3E}">
        <p14:creationId xmlns:p14="http://schemas.microsoft.com/office/powerpoint/2010/main" val="1996078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Theatrical production exemption</a:t>
            </a:r>
            <a:r>
              <a:rPr lang="en-US" sz="1200" b="0" i="0" kern="1200" dirty="0">
                <a:solidFill>
                  <a:schemeClr val="tx1"/>
                </a:solidFill>
                <a:effectLst/>
                <a:latin typeface="+mn-lt"/>
                <a:ea typeface="+mn-ea"/>
                <a:cs typeface="+mn-cs"/>
              </a:rPr>
              <a:t>: Actors simulate activities or actions (murder, sex, etc.); it’s their craft. Smoking is not a logical exception, regardless of whether or not representation of smoking is required by copyright. The key word is “representation.”</a:t>
            </a:r>
          </a:p>
          <a:p>
            <a:r>
              <a:rPr lang="en-US" sz="1200" b="1" i="0" kern="1200" dirty="0">
                <a:solidFill>
                  <a:schemeClr val="tx1"/>
                </a:solidFill>
                <a:effectLst/>
                <a:latin typeface="+mn-lt"/>
                <a:ea typeface="+mn-ea"/>
                <a:cs typeface="+mn-cs"/>
              </a:rPr>
              <a:t>“Permission of the president” exemption</a:t>
            </a:r>
            <a:r>
              <a:rPr lang="en-US" sz="1200" b="0" i="0" kern="1200" dirty="0">
                <a:solidFill>
                  <a:schemeClr val="tx1"/>
                </a:solidFill>
                <a:effectLst/>
                <a:latin typeface="+mn-lt"/>
                <a:ea typeface="+mn-ea"/>
                <a:cs typeface="+mn-cs"/>
              </a:rPr>
              <a:t>: This exemption, which often allows smoking and/or tobacco use at events or venues at the president’s discretion, is too vague and subject to abuse. The policy must describe exactly which activities warrant the president’s permission to smoke so that the ANR Foundation is able to determine whether the policy meets one of the three allowable exemptions.</a:t>
            </a:r>
          </a:p>
          <a:p>
            <a:r>
              <a:rPr lang="en-US" sz="1200" b="1" i="0" kern="1200" dirty="0">
                <a:solidFill>
                  <a:schemeClr val="tx1"/>
                </a:solidFill>
                <a:effectLst/>
                <a:latin typeface="+mn-lt"/>
                <a:ea typeface="+mn-ea"/>
                <a:cs typeface="+mn-cs"/>
              </a:rPr>
              <a:t>Broad/vague exemptions</a:t>
            </a:r>
            <a:r>
              <a:rPr lang="en-US" sz="1200" b="0" i="0" kern="1200" dirty="0">
                <a:solidFill>
                  <a:schemeClr val="tx1"/>
                </a:solidFill>
                <a:effectLst/>
                <a:latin typeface="+mn-lt"/>
                <a:ea typeface="+mn-ea"/>
                <a:cs typeface="+mn-cs"/>
              </a:rPr>
              <a:t>, such as “for educational purposes,” “for clinical purposes,” “for artistic purposes” or “for research-related purposes” (no controlled lab requirement), even when permission of the president is required. Exemptions must be narrowly tailored to avoid abuse/misrepresentation, and specifically defined so that ANRF is able to determine whether the policy meets one of the three allowable exemptions.</a:t>
            </a:r>
          </a:p>
          <a:p>
            <a:r>
              <a:rPr lang="en-US" sz="1200" b="1" i="0" kern="1200" dirty="0">
                <a:solidFill>
                  <a:schemeClr val="tx1"/>
                </a:solidFill>
                <a:effectLst/>
                <a:latin typeface="+mn-lt"/>
                <a:ea typeface="+mn-ea"/>
                <a:cs typeface="+mn-cs"/>
              </a:rPr>
              <a:t>Sports arena and/or special event exemption:</a:t>
            </a:r>
            <a:r>
              <a:rPr lang="en-US" sz="1200" b="0" i="0" kern="1200" dirty="0">
                <a:solidFill>
                  <a:schemeClr val="tx1"/>
                </a:solidFill>
                <a:effectLst/>
                <a:latin typeface="+mn-lt"/>
                <a:ea typeface="+mn-ea"/>
                <a:cs typeface="+mn-cs"/>
              </a:rPr>
              <a:t> Many schools include all areas of campus, at all times. When an arena on campus is exempted, the school is not truly 100% </a:t>
            </a:r>
            <a:r>
              <a:rPr lang="en-US" sz="1200" b="0" i="0" kern="1200" dirty="0" err="1">
                <a:solidFill>
                  <a:schemeClr val="tx1"/>
                </a:solidFill>
                <a:effectLst/>
                <a:latin typeface="+mn-lt"/>
                <a:ea typeface="+mn-ea"/>
                <a:cs typeface="+mn-cs"/>
              </a:rPr>
              <a:t>smokefree</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Off-campus property exemptions</a:t>
            </a:r>
            <a:r>
              <a:rPr lang="en-US" sz="1200" b="0" i="0" kern="1200" dirty="0">
                <a:solidFill>
                  <a:schemeClr val="tx1"/>
                </a:solidFill>
                <a:effectLst/>
                <a:latin typeface="+mn-lt"/>
                <a:ea typeface="+mn-ea"/>
                <a:cs typeface="+mn-cs"/>
              </a:rPr>
              <a:t>, where the property is effectively an extension of campus, e.g. off-campus staff/student housing.</a:t>
            </a:r>
          </a:p>
          <a:p>
            <a:r>
              <a:rPr lang="en-US" sz="1200" b="1" i="0" kern="1200" dirty="0">
                <a:solidFill>
                  <a:schemeClr val="tx1"/>
                </a:solidFill>
                <a:effectLst/>
                <a:latin typeface="+mn-lt"/>
                <a:ea typeface="+mn-ea"/>
                <a:cs typeface="+mn-cs"/>
              </a:rPr>
              <a:t>Smoking area exemption</a:t>
            </a:r>
            <a:r>
              <a:rPr lang="en-US" sz="1200" b="0" i="0" kern="1200" dirty="0">
                <a:solidFill>
                  <a:schemeClr val="tx1"/>
                </a:solidFill>
                <a:effectLst/>
                <a:latin typeface="+mn-lt"/>
                <a:ea typeface="+mn-ea"/>
                <a:cs typeface="+mn-cs"/>
              </a:rPr>
              <a:t>. Even one designated smoking area on campus, no matter how small and/or remote (e.g. a parking lot or outside of one residence hall). If you can smoke on campus, the campus is not truly 100% </a:t>
            </a:r>
            <a:r>
              <a:rPr lang="en-US" sz="1200" b="0" i="0" kern="1200" dirty="0" err="1">
                <a:solidFill>
                  <a:schemeClr val="tx1"/>
                </a:solidFill>
                <a:effectLst/>
                <a:latin typeface="+mn-lt"/>
                <a:ea typeface="+mn-ea"/>
                <a:cs typeface="+mn-cs"/>
              </a:rPr>
              <a:t>smokefree</a:t>
            </a:r>
            <a:r>
              <a:rPr lang="en-US" sz="1200" b="0" i="0" kern="1200" dirty="0">
                <a:solidFill>
                  <a:schemeClr val="tx1"/>
                </a:solidFill>
                <a:effectLst/>
                <a:latin typeface="+mn-lt"/>
                <a:ea typeface="+mn-ea"/>
                <a:cs typeface="+mn-cs"/>
              </a:rPr>
              <a:t>. It also can create confusion and lead to noncompliance and enforcement challenges.</a:t>
            </a:r>
          </a:p>
          <a:p>
            <a:endParaRPr lang="en-US" dirty="0"/>
          </a:p>
        </p:txBody>
      </p:sp>
      <p:sp>
        <p:nvSpPr>
          <p:cNvPr id="4" name="Slide Number Placeholder 3"/>
          <p:cNvSpPr>
            <a:spLocks noGrp="1"/>
          </p:cNvSpPr>
          <p:nvPr>
            <p:ph type="sldNum" sz="quarter" idx="10"/>
          </p:nvPr>
        </p:nvSpPr>
        <p:spPr/>
        <p:txBody>
          <a:bodyPr/>
          <a:lstStyle/>
          <a:p>
            <a:fld id="{EF11FF5F-A8BD-42D2-8F7D-22421E893FC6}" type="slidenum">
              <a:rPr lang="en-US" smtClean="0"/>
              <a:t>17</a:t>
            </a:fld>
            <a:endParaRPr lang="en-US"/>
          </a:p>
        </p:txBody>
      </p:sp>
    </p:spTree>
    <p:extLst>
      <p:ext uri="{BB962C8B-B14F-4D97-AF65-F5344CB8AC3E}">
        <p14:creationId xmlns:p14="http://schemas.microsoft.com/office/powerpoint/2010/main" val="1905612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18</a:t>
            </a:fld>
            <a:endParaRPr lang="en-US"/>
          </a:p>
        </p:txBody>
      </p:sp>
    </p:spTree>
    <p:extLst>
      <p:ext uri="{BB962C8B-B14F-4D97-AF65-F5344CB8AC3E}">
        <p14:creationId xmlns:p14="http://schemas.microsoft.com/office/powerpoint/2010/main" val="1048006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future webinars will focus on policy implementation and communication. I want to start planting the seed for this. </a:t>
            </a:r>
          </a:p>
          <a:p>
            <a:endParaRPr lang="en-US" dirty="0"/>
          </a:p>
          <a:p>
            <a:r>
              <a:rPr lang="en-US" dirty="0"/>
              <a:t>Little research has been done on policy implementation and what works</a:t>
            </a:r>
          </a:p>
          <a:p>
            <a:endParaRPr lang="en-US" dirty="0"/>
          </a:p>
          <a:p>
            <a:r>
              <a:rPr lang="en-US" dirty="0"/>
              <a:t>Pluses and minuses to both</a:t>
            </a:r>
          </a:p>
          <a:p>
            <a:endParaRPr lang="en-US" dirty="0"/>
          </a:p>
          <a:p>
            <a:r>
              <a:rPr lang="en-US" dirty="0"/>
              <a:t>For those who take the social norm approach, the main message is compliance with the policy is shared responsibility of all campus members. Some of our grantees have identify and train students and staff to approach violators. They may create scripts and videos and train a group of students and staff who are ambassadors to approach violators. They also conduct environmental scans </a:t>
            </a:r>
          </a:p>
          <a:p>
            <a:endParaRPr lang="en-US" dirty="0"/>
          </a:p>
          <a:p>
            <a:r>
              <a:rPr lang="en-US" dirty="0"/>
              <a:t>Fines – Range from $10 to $50. Some have graduated scales – 1</a:t>
            </a:r>
            <a:r>
              <a:rPr lang="en-US" baseline="30000" dirty="0"/>
              <a:t>st</a:t>
            </a:r>
            <a:r>
              <a:rPr lang="en-US" dirty="0"/>
              <a:t> offense is $25, then goes up. Money goes back to the project or cessation.</a:t>
            </a:r>
          </a:p>
          <a:p>
            <a:endParaRPr lang="en-US" dirty="0"/>
          </a:p>
          <a:p>
            <a:endParaRPr lang="en-US" dirty="0"/>
          </a:p>
        </p:txBody>
      </p:sp>
      <p:sp>
        <p:nvSpPr>
          <p:cNvPr id="4" name="Slide Number Placeholder 3"/>
          <p:cNvSpPr>
            <a:spLocks noGrp="1"/>
          </p:cNvSpPr>
          <p:nvPr>
            <p:ph type="sldNum" sz="quarter" idx="10"/>
          </p:nvPr>
        </p:nvSpPr>
        <p:spPr/>
        <p:txBody>
          <a:bodyPr/>
          <a:lstStyle/>
          <a:p>
            <a:fld id="{EF11FF5F-A8BD-42D2-8F7D-22421E893FC6}" type="slidenum">
              <a:rPr lang="en-US" smtClean="0"/>
              <a:t>19</a:t>
            </a:fld>
            <a:endParaRPr lang="en-US"/>
          </a:p>
        </p:txBody>
      </p:sp>
    </p:spTree>
    <p:extLst>
      <p:ext uri="{BB962C8B-B14F-4D97-AF65-F5344CB8AC3E}">
        <p14:creationId xmlns:p14="http://schemas.microsoft.com/office/powerpoint/2010/main" val="262869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mean by 100% smoke-free and tobacco-free policies</a:t>
            </a:r>
          </a:p>
          <a:p>
            <a:endParaRPr lang="en-US" dirty="0"/>
          </a:p>
          <a:p>
            <a:endParaRPr lang="en-US" dirty="0"/>
          </a:p>
          <a:p>
            <a:r>
              <a:rPr lang="en-US" dirty="0"/>
              <a:t>A 100% smoke-free policy prohibits the use of smoke-producing tobacco on all</a:t>
            </a:r>
            <a:r>
              <a:rPr lang="en-US" baseline="0" dirty="0"/>
              <a:t> property that is owned, rented or leased by the college </a:t>
            </a:r>
            <a:r>
              <a:rPr lang="en-US" dirty="0"/>
              <a:t>including all indoor and outdoor areas like parking lots, </a:t>
            </a:r>
            <a:r>
              <a:rPr lang="en-US" dirty="0" err="1"/>
              <a:t>atheltic</a:t>
            </a:r>
            <a:r>
              <a:rPr lang="en-US" dirty="0"/>
              <a:t> facilities, and vehicles.  </a:t>
            </a:r>
            <a:r>
              <a:rPr lang="en-US" dirty="0">
                <a:solidFill>
                  <a:srgbClr val="0A2653"/>
                </a:solidFill>
              </a:rPr>
              <a:t>Designated smoking areas on campus are prohibited. </a:t>
            </a:r>
            <a:r>
              <a:rPr lang="en-US" baseline="0" dirty="0">
                <a:solidFill>
                  <a:srgbClr val="0A2653"/>
                </a:solidFill>
              </a:rPr>
              <a:t> We’re not just talking about cigarettes – but any product that produces smoke including</a:t>
            </a:r>
            <a:r>
              <a:rPr lang="en-US" dirty="0"/>
              <a:t> cigars, cigarillos, small cigars, pipes, and hookah. </a:t>
            </a:r>
          </a:p>
          <a:p>
            <a:endParaRPr lang="en-US" dirty="0"/>
          </a:p>
          <a:p>
            <a:r>
              <a:rPr lang="en-US" dirty="0"/>
              <a:t>A 100% tobacco-free policy is more expansive – this include any tobacco product - smokeless tobacco</a:t>
            </a:r>
          </a:p>
          <a:p>
            <a:endParaRPr lang="en-US" dirty="0"/>
          </a:p>
          <a:p>
            <a:pPr defTabSz="465887">
              <a:defRPr/>
            </a:pPr>
            <a:r>
              <a:rPr lang="en-US" b="1" dirty="0">
                <a:solidFill>
                  <a:srgbClr val="0A2653"/>
                </a:solidFill>
              </a:rPr>
              <a:t>We recommend that a strong policy should include e-cigarettes. </a:t>
            </a:r>
            <a:r>
              <a:rPr lang="en-US" dirty="0"/>
              <a:t>The policy must be college-wide, affecting all campuses.</a:t>
            </a:r>
          </a:p>
          <a:p>
            <a:endParaRPr lang="en-US" b="1" dirty="0">
              <a:solidFill>
                <a:srgbClr val="0A2653"/>
              </a:solidFill>
            </a:endParaRPr>
          </a:p>
          <a:p>
            <a:endParaRPr lang="en-US" dirty="0">
              <a:solidFill>
                <a:srgbClr val="0A2653"/>
              </a:solidFill>
            </a:endParaRPr>
          </a:p>
          <a:p>
            <a:r>
              <a:rPr lang="en-US" dirty="0">
                <a:solidFill>
                  <a:srgbClr val="0A2653"/>
                </a:solidFill>
              </a:rPr>
              <a:t>For a more complete definition, please refer back to the grant guidelines.  We include a link to model campus policies from Americans for Non-Smokers Rights.</a:t>
            </a:r>
            <a:endParaRPr lang="en-US" dirty="0"/>
          </a:p>
          <a:p>
            <a:endParaRPr lang="en-US" dirty="0"/>
          </a:p>
        </p:txBody>
      </p:sp>
      <p:sp>
        <p:nvSpPr>
          <p:cNvPr id="4" name="Slide Number Placeholder 3"/>
          <p:cNvSpPr>
            <a:spLocks noGrp="1"/>
          </p:cNvSpPr>
          <p:nvPr>
            <p:ph type="sldNum" sz="quarter" idx="10"/>
          </p:nvPr>
        </p:nvSpPr>
        <p:spPr/>
        <p:txBody>
          <a:bodyPr/>
          <a:lstStyle/>
          <a:p>
            <a:fld id="{EF11FF5F-A8BD-42D2-8F7D-22421E893FC6}" type="slidenum">
              <a:rPr lang="en-US" smtClean="0"/>
              <a:t>2</a:t>
            </a:fld>
            <a:endParaRPr lang="en-US"/>
          </a:p>
        </p:txBody>
      </p:sp>
    </p:spTree>
    <p:extLst>
      <p:ext uri="{BB962C8B-B14F-4D97-AF65-F5344CB8AC3E}">
        <p14:creationId xmlns:p14="http://schemas.microsoft.com/office/powerpoint/2010/main" val="2542153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our grantees did not want the policy to be punitive. They spent a good deal of time educating the campus, building support and communicating the new policy. </a:t>
            </a:r>
          </a:p>
        </p:txBody>
      </p:sp>
      <p:sp>
        <p:nvSpPr>
          <p:cNvPr id="4" name="Slide Number Placeholder 3"/>
          <p:cNvSpPr>
            <a:spLocks noGrp="1"/>
          </p:cNvSpPr>
          <p:nvPr>
            <p:ph type="sldNum" sz="quarter" idx="10"/>
          </p:nvPr>
        </p:nvSpPr>
        <p:spPr/>
        <p:txBody>
          <a:bodyPr/>
          <a:lstStyle/>
          <a:p>
            <a:fld id="{EF11FF5F-A8BD-42D2-8F7D-22421E893FC6}" type="slidenum">
              <a:rPr lang="en-US" smtClean="0"/>
              <a:t>20</a:t>
            </a:fld>
            <a:endParaRPr lang="en-US"/>
          </a:p>
        </p:txBody>
      </p:sp>
    </p:spTree>
    <p:extLst>
      <p:ext uri="{BB962C8B-B14F-4D97-AF65-F5344CB8AC3E}">
        <p14:creationId xmlns:p14="http://schemas.microsoft.com/office/powerpoint/2010/main" val="1216158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21</a:t>
            </a:fld>
            <a:endParaRPr lang="en-US"/>
          </a:p>
        </p:txBody>
      </p:sp>
    </p:spTree>
    <p:extLst>
      <p:ext uri="{BB962C8B-B14F-4D97-AF65-F5344CB8AC3E}">
        <p14:creationId xmlns:p14="http://schemas.microsoft.com/office/powerpoint/2010/main" val="2794620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22</a:t>
            </a:fld>
            <a:endParaRPr lang="en-US"/>
          </a:p>
        </p:txBody>
      </p:sp>
    </p:spTree>
    <p:extLst>
      <p:ext uri="{BB962C8B-B14F-4D97-AF65-F5344CB8AC3E}">
        <p14:creationId xmlns:p14="http://schemas.microsoft.com/office/powerpoint/2010/main" val="1600375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grantee</a:t>
            </a:r>
          </a:p>
        </p:txBody>
      </p:sp>
      <p:sp>
        <p:nvSpPr>
          <p:cNvPr id="4" name="Slide Number Placeholder 3"/>
          <p:cNvSpPr>
            <a:spLocks noGrp="1"/>
          </p:cNvSpPr>
          <p:nvPr>
            <p:ph type="sldNum" sz="quarter" idx="10"/>
          </p:nvPr>
        </p:nvSpPr>
        <p:spPr/>
        <p:txBody>
          <a:bodyPr/>
          <a:lstStyle/>
          <a:p>
            <a:fld id="{EF11FF5F-A8BD-42D2-8F7D-22421E893FC6}" type="slidenum">
              <a:rPr lang="en-US" smtClean="0"/>
              <a:t>23</a:t>
            </a:fld>
            <a:endParaRPr lang="en-US"/>
          </a:p>
        </p:txBody>
      </p:sp>
    </p:spTree>
    <p:extLst>
      <p:ext uri="{BB962C8B-B14F-4D97-AF65-F5344CB8AC3E}">
        <p14:creationId xmlns:p14="http://schemas.microsoft.com/office/powerpoint/2010/main" val="770661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24</a:t>
            </a:fld>
            <a:endParaRPr lang="en-US"/>
          </a:p>
        </p:txBody>
      </p:sp>
    </p:spTree>
    <p:extLst>
      <p:ext uri="{BB962C8B-B14F-4D97-AF65-F5344CB8AC3E}">
        <p14:creationId xmlns:p14="http://schemas.microsoft.com/office/powerpoint/2010/main" val="2656753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25</a:t>
            </a:fld>
            <a:endParaRPr lang="en-US"/>
          </a:p>
        </p:txBody>
      </p:sp>
    </p:spTree>
    <p:extLst>
      <p:ext uri="{BB962C8B-B14F-4D97-AF65-F5344CB8AC3E}">
        <p14:creationId xmlns:p14="http://schemas.microsoft.com/office/powerpoint/2010/main" val="3892964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26</a:t>
            </a:fld>
            <a:endParaRPr lang="en-US"/>
          </a:p>
        </p:txBody>
      </p:sp>
    </p:spTree>
    <p:extLst>
      <p:ext uri="{BB962C8B-B14F-4D97-AF65-F5344CB8AC3E}">
        <p14:creationId xmlns:p14="http://schemas.microsoft.com/office/powerpoint/2010/main" val="2205335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II. C. Corrective Action</a:t>
            </a:r>
          </a:p>
        </p:txBody>
      </p:sp>
      <p:sp>
        <p:nvSpPr>
          <p:cNvPr id="4" name="Slide Number Placeholder 3"/>
          <p:cNvSpPr>
            <a:spLocks noGrp="1"/>
          </p:cNvSpPr>
          <p:nvPr>
            <p:ph type="sldNum" sz="quarter" idx="5"/>
          </p:nvPr>
        </p:nvSpPr>
        <p:spPr/>
        <p:txBody>
          <a:bodyPr/>
          <a:lstStyle/>
          <a:p>
            <a:pPr>
              <a:defRPr/>
            </a:pPr>
            <a:fld id="{FFFC878B-F928-410E-85A8-4453A8AB4891}" type="slidenum">
              <a:rPr lang="en-US">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2128483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28</a:t>
            </a:fld>
            <a:endParaRPr lang="en-US"/>
          </a:p>
        </p:txBody>
      </p:sp>
    </p:spTree>
    <p:extLst>
      <p:ext uri="{BB962C8B-B14F-4D97-AF65-F5344CB8AC3E}">
        <p14:creationId xmlns:p14="http://schemas.microsoft.com/office/powerpoint/2010/main" val="1353094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29</a:t>
            </a:fld>
            <a:endParaRPr lang="en-US"/>
          </a:p>
        </p:txBody>
      </p:sp>
    </p:spTree>
    <p:extLst>
      <p:ext uri="{BB962C8B-B14F-4D97-AF65-F5344CB8AC3E}">
        <p14:creationId xmlns:p14="http://schemas.microsoft.com/office/powerpoint/2010/main" val="402275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https://no-smoke.org/at-risk-places/colleges/ </a:t>
            </a:r>
          </a:p>
          <a:p>
            <a:endParaRPr lang="en-US" dirty="0"/>
          </a:p>
        </p:txBody>
      </p:sp>
      <p:sp>
        <p:nvSpPr>
          <p:cNvPr id="4" name="Slide Number Placeholder 3"/>
          <p:cNvSpPr>
            <a:spLocks noGrp="1"/>
          </p:cNvSpPr>
          <p:nvPr>
            <p:ph type="sldNum" sz="quarter" idx="10"/>
          </p:nvPr>
        </p:nvSpPr>
        <p:spPr/>
        <p:txBody>
          <a:bodyPr/>
          <a:lstStyle/>
          <a:p>
            <a:fld id="{EF11FF5F-A8BD-42D2-8F7D-22421E893FC6}" type="slidenum">
              <a:rPr lang="en-US" smtClean="0"/>
              <a:t>3</a:t>
            </a:fld>
            <a:endParaRPr lang="en-US"/>
          </a:p>
        </p:txBody>
      </p:sp>
    </p:spTree>
    <p:extLst>
      <p:ext uri="{BB962C8B-B14F-4D97-AF65-F5344CB8AC3E}">
        <p14:creationId xmlns:p14="http://schemas.microsoft.com/office/powerpoint/2010/main" val="1724742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30</a:t>
            </a:fld>
            <a:endParaRPr lang="en-US"/>
          </a:p>
        </p:txBody>
      </p:sp>
    </p:spTree>
    <p:extLst>
      <p:ext uri="{BB962C8B-B14F-4D97-AF65-F5344CB8AC3E}">
        <p14:creationId xmlns:p14="http://schemas.microsoft.com/office/powerpoint/2010/main" val="434293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31</a:t>
            </a:fld>
            <a:endParaRPr lang="en-US"/>
          </a:p>
        </p:txBody>
      </p:sp>
    </p:spTree>
    <p:extLst>
      <p:ext uri="{BB962C8B-B14F-4D97-AF65-F5344CB8AC3E}">
        <p14:creationId xmlns:p14="http://schemas.microsoft.com/office/powerpoint/2010/main" val="3593518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32</a:t>
            </a:fld>
            <a:endParaRPr lang="en-US"/>
          </a:p>
        </p:txBody>
      </p:sp>
    </p:spTree>
    <p:extLst>
      <p:ext uri="{BB962C8B-B14F-4D97-AF65-F5344CB8AC3E}">
        <p14:creationId xmlns:p14="http://schemas.microsoft.com/office/powerpoint/2010/main" val="4047351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D2C49A2-9D85-4548-B5AF-789653ABBFF6}" type="slidenum">
              <a:rPr lang="en-US">
                <a:solidFill>
                  <a:prstClr val="black"/>
                </a:solidFill>
                <a:latin typeface="Calibri"/>
              </a:rPr>
              <a:pPr defTabSz="465887">
                <a:defRPr/>
              </a:pPr>
              <a:t>33</a:t>
            </a:fld>
            <a:endParaRPr lang="en-US">
              <a:solidFill>
                <a:prstClr val="black"/>
              </a:solidFill>
              <a:latin typeface="Calibri"/>
            </a:endParaRPr>
          </a:p>
        </p:txBody>
      </p:sp>
    </p:spTree>
    <p:extLst>
      <p:ext uri="{BB962C8B-B14F-4D97-AF65-F5344CB8AC3E}">
        <p14:creationId xmlns:p14="http://schemas.microsoft.com/office/powerpoint/2010/main" val="424057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4</a:t>
            </a:fld>
            <a:endParaRPr lang="en-US"/>
          </a:p>
        </p:txBody>
      </p:sp>
    </p:spTree>
    <p:extLst>
      <p:ext uri="{BB962C8B-B14F-4D97-AF65-F5344CB8AC3E}">
        <p14:creationId xmlns:p14="http://schemas.microsoft.com/office/powerpoint/2010/main" val="1096421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sz="2000" kern="1200" dirty="0">
                <a:solidFill>
                  <a:schemeClr val="tx2"/>
                </a:solidFill>
                <a:latin typeface="+mn-lt"/>
                <a:ea typeface="+mn-ea"/>
                <a:cs typeface="+mn-cs"/>
              </a:rPr>
              <a:t>Two models on web: </a:t>
            </a:r>
          </a:p>
          <a:p>
            <a:pPr lvl="1">
              <a:spcBef>
                <a:spcPts val="0"/>
              </a:spcBef>
              <a:spcAft>
                <a:spcPts val="1200"/>
              </a:spcAft>
            </a:pPr>
            <a:r>
              <a:rPr lang="en-US" sz="1200" dirty="0">
                <a:solidFill>
                  <a:schemeClr val="tx2"/>
                </a:solidFill>
                <a:latin typeface="Arial" panose="020B0604020202020204" pitchFamily="34" charset="0"/>
                <a:cs typeface="Arial" panose="020B0604020202020204" pitchFamily="34" charset="0"/>
              </a:rPr>
              <a:t>Model Policy for a </a:t>
            </a:r>
            <a:r>
              <a:rPr lang="en-US" sz="1200" b="1" dirty="0" err="1">
                <a:solidFill>
                  <a:schemeClr val="accent3"/>
                </a:solidFill>
                <a:latin typeface="Arial" panose="020B0604020202020204" pitchFamily="34" charset="0"/>
                <a:cs typeface="Arial" panose="020B0604020202020204" pitchFamily="34" charset="0"/>
              </a:rPr>
              <a:t>Smokefree</a:t>
            </a:r>
            <a:r>
              <a:rPr lang="en-US" sz="1200" b="1" dirty="0">
                <a:solidFill>
                  <a:schemeClr val="accent3"/>
                </a:solidFill>
                <a:latin typeface="Arial" panose="020B0604020202020204" pitchFamily="34" charset="0"/>
                <a:cs typeface="Arial" panose="020B0604020202020204" pitchFamily="34" charset="0"/>
              </a:rPr>
              <a:t> </a:t>
            </a:r>
            <a:r>
              <a:rPr lang="en-US" sz="1200" dirty="0">
                <a:solidFill>
                  <a:schemeClr val="tx2"/>
                </a:solidFill>
                <a:latin typeface="Arial" panose="020B0604020202020204" pitchFamily="34" charset="0"/>
                <a:cs typeface="Arial" panose="020B0604020202020204" pitchFamily="34" charset="0"/>
              </a:rPr>
              <a:t>College/University: </a:t>
            </a:r>
            <a:r>
              <a:rPr lang="en-US" sz="1200" u="sng" dirty="0">
                <a:solidFill>
                  <a:schemeClr val="tx2"/>
                </a:solidFill>
                <a:latin typeface="Arial" panose="020B0604020202020204" pitchFamily="34" charset="0"/>
                <a:cs typeface="Arial" panose="020B0604020202020204" pitchFamily="34" charset="0"/>
                <a:hlinkClick r:id="rId3"/>
              </a:rPr>
              <a:t>http://no-smoke.org/pdf/modeluniversitypolicy.pdf</a:t>
            </a:r>
            <a:r>
              <a:rPr lang="en-US" sz="1200" dirty="0">
                <a:solidFill>
                  <a:schemeClr val="tx2"/>
                </a:solidFill>
                <a:latin typeface="Arial" panose="020B0604020202020204" pitchFamily="34" charset="0"/>
                <a:cs typeface="Arial" panose="020B0604020202020204" pitchFamily="34" charset="0"/>
              </a:rPr>
              <a:t>; OR</a:t>
            </a:r>
          </a:p>
          <a:p>
            <a:pPr lvl="1">
              <a:spcBef>
                <a:spcPts val="0"/>
              </a:spcBef>
              <a:spcAft>
                <a:spcPts val="1200"/>
              </a:spcAft>
            </a:pPr>
            <a:r>
              <a:rPr lang="en-US" sz="1200" dirty="0">
                <a:solidFill>
                  <a:schemeClr val="tx2"/>
                </a:solidFill>
                <a:latin typeface="Arial" panose="020B0604020202020204" pitchFamily="34" charset="0"/>
                <a:cs typeface="Arial" panose="020B0604020202020204" pitchFamily="34" charset="0"/>
              </a:rPr>
              <a:t>Model Policy for a </a:t>
            </a:r>
            <a:r>
              <a:rPr lang="en-US" sz="1200" b="1" dirty="0">
                <a:solidFill>
                  <a:schemeClr val="accent3"/>
                </a:solidFill>
                <a:latin typeface="Arial" panose="020B0604020202020204" pitchFamily="34" charset="0"/>
                <a:cs typeface="Arial" panose="020B0604020202020204" pitchFamily="34" charset="0"/>
              </a:rPr>
              <a:t>Tobacco-Free </a:t>
            </a:r>
            <a:r>
              <a:rPr lang="en-US" sz="1200" dirty="0">
                <a:solidFill>
                  <a:schemeClr val="tx2"/>
                </a:solidFill>
                <a:latin typeface="Arial" panose="020B0604020202020204" pitchFamily="34" charset="0"/>
                <a:cs typeface="Arial" panose="020B0604020202020204" pitchFamily="34" charset="0"/>
              </a:rPr>
              <a:t>College/University: </a:t>
            </a:r>
            <a:r>
              <a:rPr lang="en-US" sz="1200" u="sng" dirty="0">
                <a:solidFill>
                  <a:schemeClr val="tx2"/>
                </a:solidFill>
                <a:latin typeface="Arial" panose="020B0604020202020204" pitchFamily="34" charset="0"/>
                <a:cs typeface="Arial" panose="020B0604020202020204" pitchFamily="34" charset="0"/>
                <a:hlinkClick r:id="rId4"/>
              </a:rPr>
              <a:t>http://no-smoke.org/pdf/modeluniversitytobaccofreepolicy.pdf</a:t>
            </a:r>
            <a:r>
              <a:rPr lang="en-US" sz="1200" dirty="0">
                <a:solidFill>
                  <a:schemeClr val="tx2"/>
                </a:solidFill>
                <a:latin typeface="Arial" panose="020B0604020202020204" pitchFamily="34" charset="0"/>
                <a:cs typeface="Arial" panose="020B0604020202020204" pitchFamily="34" charset="0"/>
              </a:rPr>
              <a:t> </a:t>
            </a:r>
          </a:p>
          <a:p>
            <a:pPr>
              <a:spcBef>
                <a:spcPts val="0"/>
              </a:spcBef>
              <a:spcAft>
                <a:spcPts val="1200"/>
              </a:spcAft>
            </a:pPr>
            <a:r>
              <a:rPr lang="en-US" sz="2000" kern="1200" dirty="0">
                <a:solidFill>
                  <a:schemeClr val="tx2"/>
                </a:solidFill>
                <a:latin typeface="+mn-lt"/>
                <a:ea typeface="+mn-ea"/>
                <a:cs typeface="+mn-cs"/>
              </a:rPr>
              <a:t>Start with clean model policy language</a:t>
            </a:r>
          </a:p>
          <a:p>
            <a:pPr>
              <a:spcBef>
                <a:spcPts val="0"/>
              </a:spcBef>
              <a:spcAft>
                <a:spcPts val="1200"/>
              </a:spcAft>
            </a:pPr>
            <a:r>
              <a:rPr lang="en-US" sz="2000" kern="1200" dirty="0">
                <a:solidFill>
                  <a:schemeClr val="tx2"/>
                </a:solidFill>
                <a:latin typeface="+mn-lt"/>
                <a:ea typeface="+mn-ea"/>
                <a:cs typeface="+mn-cs"/>
              </a:rPr>
              <a:t>Do </a:t>
            </a:r>
            <a:r>
              <a:rPr lang="en-US" sz="2000" u="sng" kern="1200" dirty="0">
                <a:solidFill>
                  <a:schemeClr val="tx2"/>
                </a:solidFill>
                <a:latin typeface="+mn-lt"/>
                <a:ea typeface="+mn-ea"/>
                <a:cs typeface="+mn-cs"/>
              </a:rPr>
              <a:t>not</a:t>
            </a:r>
            <a:r>
              <a:rPr lang="en-US" sz="2000" kern="1200" dirty="0">
                <a:solidFill>
                  <a:schemeClr val="tx2"/>
                </a:solidFill>
                <a:latin typeface="+mn-lt"/>
                <a:ea typeface="+mn-ea"/>
                <a:cs typeface="+mn-cs"/>
              </a:rPr>
              <a:t> copy another school’s policy</a:t>
            </a:r>
          </a:p>
          <a:p>
            <a:endParaRPr lang="en-US" dirty="0"/>
          </a:p>
        </p:txBody>
      </p:sp>
      <p:sp>
        <p:nvSpPr>
          <p:cNvPr id="4" name="Slide Number Placeholder 3"/>
          <p:cNvSpPr>
            <a:spLocks noGrp="1"/>
          </p:cNvSpPr>
          <p:nvPr>
            <p:ph type="sldNum" sz="quarter" idx="10"/>
          </p:nvPr>
        </p:nvSpPr>
        <p:spPr/>
        <p:txBody>
          <a:bodyPr/>
          <a:lstStyle/>
          <a:p>
            <a:fld id="{EF11FF5F-A8BD-42D2-8F7D-22421E893FC6}" type="slidenum">
              <a:rPr lang="en-US" smtClean="0"/>
              <a:t>5</a:t>
            </a:fld>
            <a:endParaRPr lang="en-US"/>
          </a:p>
        </p:txBody>
      </p:sp>
    </p:spTree>
    <p:extLst>
      <p:ext uri="{BB962C8B-B14F-4D97-AF65-F5344CB8AC3E}">
        <p14:creationId xmlns:p14="http://schemas.microsoft.com/office/powerpoint/2010/main" val="86288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ways you typically inform the campus about new initiatives?</a:t>
            </a:r>
          </a:p>
          <a:p>
            <a:r>
              <a:rPr lang="en-US" dirty="0"/>
              <a:t>(Open forums or town halls – newspaper – webpage)</a:t>
            </a:r>
          </a:p>
          <a:p>
            <a:endParaRPr lang="en-US" dirty="0"/>
          </a:p>
          <a:p>
            <a:r>
              <a:rPr lang="en-US" dirty="0"/>
              <a:t>Do more listening in the beginning than talking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cs typeface="Arial"/>
              </a:rPr>
              <a:t>Communicate to the neighbors that you are want them to be a part of the process and that you care about their concerns.</a:t>
            </a:r>
          </a:p>
          <a:p>
            <a:endParaRPr lang="en-US" dirty="0"/>
          </a:p>
        </p:txBody>
      </p:sp>
      <p:sp>
        <p:nvSpPr>
          <p:cNvPr id="4" name="Slide Number Placeholder 3"/>
          <p:cNvSpPr>
            <a:spLocks noGrp="1"/>
          </p:cNvSpPr>
          <p:nvPr>
            <p:ph type="sldNum" sz="quarter" idx="10"/>
          </p:nvPr>
        </p:nvSpPr>
        <p:spPr/>
        <p:txBody>
          <a:bodyPr/>
          <a:lstStyle/>
          <a:p>
            <a:fld id="{EF11FF5F-A8BD-42D2-8F7D-22421E893FC6}" type="slidenum">
              <a:rPr lang="en-US" smtClean="0"/>
              <a:t>6</a:t>
            </a:fld>
            <a:endParaRPr lang="en-US"/>
          </a:p>
        </p:txBody>
      </p:sp>
    </p:spTree>
    <p:extLst>
      <p:ext uri="{BB962C8B-B14F-4D97-AF65-F5344CB8AC3E}">
        <p14:creationId xmlns:p14="http://schemas.microsoft.com/office/powerpoint/2010/main" val="275476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items to be included in your policy. Like a checklist. Your taskforce can discuss and make final recommendations on each.</a:t>
            </a:r>
          </a:p>
          <a:p>
            <a:endParaRPr lang="en-US" dirty="0"/>
          </a:p>
          <a:p>
            <a:r>
              <a:rPr lang="en-US" dirty="0"/>
              <a:t>WHY - Include the rationale – whys is your college going smoke or tobacco-free?</a:t>
            </a:r>
          </a:p>
          <a:p>
            <a:endParaRPr lang="en-US" dirty="0"/>
          </a:p>
          <a:p>
            <a:r>
              <a:rPr lang="en-US" dirty="0"/>
              <a:t>to promote a culture of health and wellness? Clean environment? Respect for all campus member</a:t>
            </a:r>
          </a:p>
          <a:p>
            <a:endParaRPr lang="en-US" dirty="0"/>
          </a:p>
          <a:p>
            <a:r>
              <a:rPr lang="en-US" dirty="0"/>
              <a:t>WHEN – realistic implementation date</a:t>
            </a:r>
          </a:p>
          <a:p>
            <a:endParaRPr lang="en-US" dirty="0"/>
          </a:p>
          <a:p>
            <a:pPr marL="0" indent="0">
              <a:buClr>
                <a:schemeClr val="tx2"/>
              </a:buClr>
              <a:buSzPct val="100000"/>
              <a:buFont typeface="Arial" panose="020B0604020202020204" pitchFamily="34" charset="0"/>
              <a:buNone/>
            </a:pPr>
            <a:r>
              <a:rPr lang="en-US" dirty="0"/>
              <a:t>WHAT - Be clear where tobacco cannot be used	</a:t>
            </a:r>
          </a:p>
          <a:p>
            <a:pPr marL="0" indent="0">
              <a:buClr>
                <a:schemeClr val="tx2"/>
              </a:buClr>
              <a:buSzPct val="100000"/>
              <a:buFont typeface="Arial" panose="020B0604020202020204" pitchFamily="34" charset="0"/>
              <a:buNone/>
            </a:pPr>
            <a:endParaRPr lang="en-US" dirty="0"/>
          </a:p>
          <a:p>
            <a:pPr marL="0" indent="0">
              <a:buClr>
                <a:schemeClr val="tx2"/>
              </a:buClr>
              <a:buSzPct val="100000"/>
              <a:buFont typeface="Arial" panose="020B0604020202020204" pitchFamily="34" charset="0"/>
              <a:buNone/>
            </a:pPr>
            <a:r>
              <a:rPr lang="en-US" dirty="0"/>
              <a:t>WHERE - Example: Tobacco use is prohibited on all property owned, leased or rented by the college.</a:t>
            </a:r>
          </a:p>
          <a:p>
            <a:endParaRPr lang="en-US" dirty="0"/>
          </a:p>
          <a:p>
            <a:r>
              <a:rPr lang="en-US" dirty="0"/>
              <a:t>Who does it apply – visitors too. Just a note about signage. Contractors too (in all contract language)</a:t>
            </a:r>
          </a:p>
        </p:txBody>
      </p:sp>
      <p:sp>
        <p:nvSpPr>
          <p:cNvPr id="4" name="Slide Number Placeholder 3"/>
          <p:cNvSpPr>
            <a:spLocks noGrp="1"/>
          </p:cNvSpPr>
          <p:nvPr>
            <p:ph type="sldNum" sz="quarter" idx="10"/>
          </p:nvPr>
        </p:nvSpPr>
        <p:spPr/>
        <p:txBody>
          <a:bodyPr/>
          <a:lstStyle/>
          <a:p>
            <a:fld id="{EF11FF5F-A8BD-42D2-8F7D-22421E893FC6}" type="slidenum">
              <a:rPr lang="en-US" smtClean="0"/>
              <a:t>7</a:t>
            </a:fld>
            <a:endParaRPr lang="en-US" dirty="0"/>
          </a:p>
        </p:txBody>
      </p:sp>
    </p:spTree>
    <p:extLst>
      <p:ext uri="{BB962C8B-B14F-4D97-AF65-F5344CB8AC3E}">
        <p14:creationId xmlns:p14="http://schemas.microsoft.com/office/powerpoint/2010/main" val="3688274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8</a:t>
            </a:fld>
            <a:endParaRPr lang="en-US"/>
          </a:p>
        </p:txBody>
      </p:sp>
    </p:spTree>
    <p:extLst>
      <p:ext uri="{BB962C8B-B14F-4D97-AF65-F5344CB8AC3E}">
        <p14:creationId xmlns:p14="http://schemas.microsoft.com/office/powerpoint/2010/main" val="257045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1FF5F-A8BD-42D2-8F7D-22421E893FC6}" type="slidenum">
              <a:rPr lang="en-US" smtClean="0"/>
              <a:t>9</a:t>
            </a:fld>
            <a:endParaRPr lang="en-US"/>
          </a:p>
        </p:txBody>
      </p:sp>
    </p:spTree>
    <p:extLst>
      <p:ext uri="{BB962C8B-B14F-4D97-AF65-F5344CB8AC3E}">
        <p14:creationId xmlns:p14="http://schemas.microsoft.com/office/powerpoint/2010/main" val="199168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Ref idx="1001">
        <a:schemeClr val="bg2"/>
      </p:bgRef>
    </p:bg>
    <p:spTree>
      <p:nvGrpSpPr>
        <p:cNvPr id="1" name=""/>
        <p:cNvGrpSpPr/>
        <p:nvPr/>
      </p:nvGrpSpPr>
      <p:grpSpPr>
        <a:xfrm>
          <a:off x="0" y="0"/>
          <a:ext cx="0" cy="0"/>
          <a:chOff x="0" y="0"/>
          <a:chExt cx="0" cy="0"/>
        </a:xfrm>
      </p:grpSpPr>
      <p:cxnSp>
        <p:nvCxnSpPr>
          <p:cNvPr id="7" name="Straight Connector 6"/>
          <p:cNvCxnSpPr/>
          <p:nvPr/>
        </p:nvCxnSpPr>
        <p:spPr>
          <a:xfrm>
            <a:off x="628651" y="2387600"/>
            <a:ext cx="8227483" cy="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8" descr="TI_Dots_50PercentWhite_16x9.png"/>
          <p:cNvPicPr>
            <a:picLocks noChangeAspect="1"/>
          </p:cNvPicPr>
          <p:nvPr/>
        </p:nvPicPr>
        <p:blipFill>
          <a:blip r:embed="rId2" cstate="screen">
            <a:extLst>
              <a:ext uri="{28A0092B-C50C-407E-A947-70E740481C1C}">
                <a14:useLocalDpi xmlns:a14="http://schemas.microsoft.com/office/drawing/2010/main"/>
              </a:ext>
            </a:extLst>
          </a:blip>
          <a:srcRect l="77734"/>
          <a:stretch>
            <a:fillRect/>
          </a:stretch>
        </p:blipFill>
        <p:spPr bwMode="auto">
          <a:xfrm>
            <a:off x="9779941" y="762000"/>
            <a:ext cx="2412059"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628768" y="2608731"/>
            <a:ext cx="8227685" cy="1313180"/>
          </a:xfrm>
        </p:spPr>
        <p:txBody>
          <a:bodyPr lIns="0" tIns="0" rIns="0" bIns="0" anchor="t">
            <a:normAutofit/>
          </a:bodyPr>
          <a:lstStyle>
            <a:lvl1pPr algn="l">
              <a:lnSpc>
                <a:spcPct val="90000"/>
              </a:lnSpc>
              <a:defRPr sz="4267" b="1" i="0" spc="80">
                <a:latin typeface="+mj-lt"/>
              </a:defRPr>
            </a:lvl1pPr>
          </a:lstStyle>
          <a:p>
            <a:r>
              <a:rPr lang="en-US" dirty="0"/>
              <a:t>presentation</a:t>
            </a:r>
            <a:br>
              <a:rPr lang="en-US" dirty="0"/>
            </a:br>
            <a:r>
              <a:rPr lang="en-US" dirty="0"/>
              <a:t>title</a:t>
            </a:r>
          </a:p>
        </p:txBody>
      </p:sp>
      <p:sp>
        <p:nvSpPr>
          <p:cNvPr id="11" name="Content Placeholder 2"/>
          <p:cNvSpPr>
            <a:spLocks noGrp="1"/>
          </p:cNvSpPr>
          <p:nvPr>
            <p:ph idx="10"/>
          </p:nvPr>
        </p:nvSpPr>
        <p:spPr>
          <a:xfrm>
            <a:off x="637708" y="6063990"/>
            <a:ext cx="8218747" cy="360599"/>
          </a:xfrm>
        </p:spPr>
        <p:txBody>
          <a:bodyPr lIns="0" tIns="0" rIns="0" bIns="0" anchor="b">
            <a:normAutofit/>
          </a:bodyPr>
          <a:lstStyle>
            <a:lvl1pPr marL="0" indent="0">
              <a:lnSpc>
                <a:spcPct val="120000"/>
              </a:lnSpc>
              <a:buFontTx/>
              <a:buNone/>
              <a:defRPr sz="1600" cap="all" baseline="0"/>
            </a:lvl1pPr>
            <a:lvl2pPr marL="609585" indent="0">
              <a:buFontTx/>
              <a:buNone/>
              <a:defRPr sz="2133" cap="all"/>
            </a:lvl2pPr>
            <a:lvl3pPr marL="1219170" indent="0">
              <a:buFontTx/>
              <a:buNone/>
              <a:defRPr sz="2133" cap="all"/>
            </a:lvl3pPr>
            <a:lvl4pPr marL="1828754" indent="0">
              <a:buFontTx/>
              <a:buNone/>
              <a:defRPr sz="2133" cap="all"/>
            </a:lvl4pPr>
            <a:lvl5pPr marL="2438339" indent="0">
              <a:buFontTx/>
              <a:buNone/>
              <a:defRPr sz="2133" cap="all"/>
            </a:lvl5pPr>
          </a:lstStyle>
          <a:p>
            <a:pPr lvl="0"/>
            <a:r>
              <a:rPr lang="en-US"/>
              <a:t>Click to edit Master text styles</a:t>
            </a:r>
          </a:p>
        </p:txBody>
      </p:sp>
      <p:sp>
        <p:nvSpPr>
          <p:cNvPr id="8" name="Content Placeholder 2"/>
          <p:cNvSpPr>
            <a:spLocks noGrp="1"/>
          </p:cNvSpPr>
          <p:nvPr>
            <p:ph idx="11"/>
          </p:nvPr>
        </p:nvSpPr>
        <p:spPr>
          <a:xfrm>
            <a:off x="628767" y="4032856"/>
            <a:ext cx="8227687" cy="205184"/>
          </a:xfrm>
        </p:spPr>
        <p:txBody>
          <a:bodyPr lIns="0" tIns="0" rIns="0" bIns="0">
            <a:spAutoFit/>
          </a:bodyPr>
          <a:lstStyle>
            <a:lvl1pPr marL="0" indent="0">
              <a:lnSpc>
                <a:spcPct val="100000"/>
              </a:lnSpc>
              <a:spcBef>
                <a:spcPts val="0"/>
              </a:spcBef>
              <a:buFontTx/>
              <a:buNone/>
              <a:defRPr sz="1333" kern="0" cap="all" spc="120">
                <a:solidFill>
                  <a:schemeClr val="tx1"/>
                </a:solidFill>
              </a:defRPr>
            </a:lvl1pPr>
            <a:lvl2pPr marL="609585" indent="0">
              <a:buFontTx/>
              <a:buNone/>
              <a:defRPr sz="2133" cap="all"/>
            </a:lvl2pPr>
            <a:lvl3pPr marL="1219170" indent="0">
              <a:buFontTx/>
              <a:buNone/>
              <a:defRPr sz="2133" cap="all"/>
            </a:lvl3pPr>
            <a:lvl4pPr marL="1828754" indent="0">
              <a:buFontTx/>
              <a:buNone/>
              <a:defRPr sz="2133" cap="all"/>
            </a:lvl4pPr>
            <a:lvl5pPr marL="2438339" indent="0">
              <a:buFontTx/>
              <a:buNone/>
              <a:defRPr sz="2133" cap="all"/>
            </a:lvl5pPr>
          </a:lstStyle>
          <a:p>
            <a:pPr lvl="0"/>
            <a:r>
              <a:rPr lang="en-US" dirty="0"/>
              <a:t>Click to edit Master text styles</a:t>
            </a:r>
          </a:p>
        </p:txBody>
      </p:sp>
      <p:sp>
        <p:nvSpPr>
          <p:cNvPr id="9" name="Content Placeholder 2"/>
          <p:cNvSpPr>
            <a:spLocks noGrp="1"/>
          </p:cNvSpPr>
          <p:nvPr>
            <p:ph idx="12"/>
          </p:nvPr>
        </p:nvSpPr>
        <p:spPr>
          <a:xfrm>
            <a:off x="643872" y="5779151"/>
            <a:ext cx="8212581" cy="221599"/>
          </a:xfrm>
        </p:spPr>
        <p:txBody>
          <a:bodyPr lIns="0" tIns="0" rIns="0" bIns="0" anchor="b">
            <a:spAutoFit/>
          </a:bodyPr>
          <a:lstStyle>
            <a:lvl1pPr marL="0" indent="0">
              <a:lnSpc>
                <a:spcPct val="120000"/>
              </a:lnSpc>
              <a:spcBef>
                <a:spcPts val="0"/>
              </a:spcBef>
              <a:buFontTx/>
              <a:buNone/>
              <a:defRPr sz="1200" kern="800" cap="none" spc="93">
                <a:solidFill>
                  <a:schemeClr val="tx1">
                    <a:lumMod val="95000"/>
                  </a:schemeClr>
                </a:solidFill>
              </a:defRPr>
            </a:lvl1pPr>
            <a:lvl2pPr marL="609585" indent="0">
              <a:buFontTx/>
              <a:buNone/>
              <a:defRPr sz="2133" cap="all"/>
            </a:lvl2pPr>
            <a:lvl3pPr marL="1219170" indent="0">
              <a:buFontTx/>
              <a:buNone/>
              <a:defRPr sz="2133" cap="all"/>
            </a:lvl3pPr>
            <a:lvl4pPr marL="1828754" indent="0">
              <a:buFontTx/>
              <a:buNone/>
              <a:defRPr sz="2133" cap="all"/>
            </a:lvl4pPr>
            <a:lvl5pPr marL="2438339" indent="0">
              <a:buFontTx/>
              <a:buNone/>
              <a:defRPr sz="2133" cap="all"/>
            </a:lvl5pPr>
          </a:lstStyle>
          <a:p>
            <a:pPr lvl="0"/>
            <a:r>
              <a:rPr lang="en-US"/>
              <a:t>Click to edit Master text styles</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709" y="637117"/>
            <a:ext cx="2122425" cy="1417651"/>
          </a:xfrm>
          <a:prstGeom prst="rect">
            <a:avLst/>
          </a:prstGeom>
        </p:spPr>
      </p:pic>
    </p:spTree>
    <p:extLst>
      <p:ext uri="{BB962C8B-B14F-4D97-AF65-F5344CB8AC3E}">
        <p14:creationId xmlns:p14="http://schemas.microsoft.com/office/powerpoint/2010/main" val="70413371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Orange">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28768" y="915356"/>
            <a:ext cx="6049741" cy="1192805"/>
          </a:xfrm>
        </p:spPr>
        <p:txBody>
          <a:bodyPr wrap="square" lIns="0" tIns="0" rIns="0" bIns="0" anchor="t">
            <a:spAutoFit/>
          </a:bodyPr>
          <a:lstStyle>
            <a:lvl1pPr algn="l">
              <a:lnSpc>
                <a:spcPct val="90000"/>
              </a:lnSpc>
              <a:defRPr sz="4267" b="1" i="0" spc="80" baseline="0">
                <a:solidFill>
                  <a:schemeClr val="bg2"/>
                </a:solidFill>
                <a:latin typeface="+mj-lt"/>
              </a:defRPr>
            </a:lvl1pPr>
          </a:lstStyle>
          <a:p>
            <a:r>
              <a:rPr lang="en-US" dirty="0"/>
              <a:t>section title,</a:t>
            </a:r>
            <a:br>
              <a:rPr lang="en-US" dirty="0"/>
            </a:br>
            <a:r>
              <a:rPr lang="en-US" dirty="0"/>
              <a:t>quote or call out</a:t>
            </a:r>
          </a:p>
        </p:txBody>
      </p:sp>
      <p:sp>
        <p:nvSpPr>
          <p:cNvPr id="14" name="Content Placeholder 3"/>
          <p:cNvSpPr>
            <a:spLocks noGrp="1"/>
          </p:cNvSpPr>
          <p:nvPr>
            <p:ph sz="quarter" idx="10" hasCustomPrompt="1"/>
          </p:nvPr>
        </p:nvSpPr>
        <p:spPr>
          <a:xfrm>
            <a:off x="628652" y="2842381"/>
            <a:ext cx="6049856" cy="3411155"/>
          </a:xfrm>
        </p:spPr>
        <p:txBody>
          <a:bodyPr lIns="0" tIns="0" rIns="0" bIns="0">
            <a:normAutofit/>
          </a:bodyPr>
          <a:lstStyle>
            <a:lvl1pPr marL="0" indent="0">
              <a:spcBef>
                <a:spcPts val="0"/>
              </a:spcBef>
              <a:buClr>
                <a:schemeClr val="accent1"/>
              </a:buClr>
              <a:buSzPct val="100000"/>
              <a:buFontTx/>
              <a:buNone/>
              <a:defRPr sz="3200" spc="67" baseline="0">
                <a:solidFill>
                  <a:schemeClr val="bg2"/>
                </a:solidFill>
              </a:defRPr>
            </a:lvl1pPr>
            <a:lvl2pPr marL="990575" indent="-380990">
              <a:buClr>
                <a:schemeClr val="tx2"/>
              </a:buClr>
              <a:buFont typeface="Arial"/>
              <a:buChar char="–"/>
              <a:defRPr sz="2667">
                <a:solidFill>
                  <a:srgbClr val="6C6B6E"/>
                </a:solidFill>
              </a:defRPr>
            </a:lvl2pPr>
            <a:lvl3pPr>
              <a:defRPr sz="2667">
                <a:solidFill>
                  <a:srgbClr val="6C6B6E"/>
                </a:solidFill>
              </a:defRPr>
            </a:lvl3pPr>
            <a:lvl4pPr>
              <a:defRPr sz="2667">
                <a:solidFill>
                  <a:srgbClr val="6C6B6E"/>
                </a:solidFill>
              </a:defRPr>
            </a:lvl4pPr>
            <a:lvl5pPr>
              <a:defRPr sz="2667">
                <a:solidFill>
                  <a:srgbClr val="6C6B6E"/>
                </a:solidFill>
              </a:defRPr>
            </a:lvl5pPr>
          </a:lstStyle>
          <a:p>
            <a:pPr lvl="0"/>
            <a:r>
              <a:rPr lang="en-US" dirty="0"/>
              <a:t>subtitle or additional supporting copy if necessary</a:t>
            </a:r>
          </a:p>
        </p:txBody>
      </p:sp>
      <p:pic>
        <p:nvPicPr>
          <p:cNvPr id="8" name="Picture 8" descr="TI_Dots_50PercentWhite_16x9.png"/>
          <p:cNvPicPr>
            <a:picLocks noChangeAspect="1"/>
          </p:cNvPicPr>
          <p:nvPr userDrawn="1"/>
        </p:nvPicPr>
        <p:blipFill>
          <a:blip r:embed="rId2" cstate="screen">
            <a:extLst>
              <a:ext uri="{28A0092B-C50C-407E-A947-70E740481C1C}">
                <a14:useLocalDpi xmlns:a14="http://schemas.microsoft.com/office/drawing/2010/main"/>
              </a:ext>
            </a:extLst>
          </a:blip>
          <a:srcRect l="77734"/>
          <a:stretch>
            <a:fillRect/>
          </a:stretch>
        </p:blipFill>
        <p:spPr bwMode="auto">
          <a:xfrm>
            <a:off x="9779941" y="762000"/>
            <a:ext cx="2412059"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3947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s">
    <p:bg>
      <p:bgPr>
        <a:solidFill>
          <a:schemeClr val="bg1"/>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3"/>
          </p:nvPr>
        </p:nvSpPr>
        <p:spPr>
          <a:xfrm>
            <a:off x="628652" y="2032000"/>
            <a:ext cx="8925981" cy="4221536"/>
          </a:xfrm>
        </p:spPr>
        <p:txBody>
          <a:bodyPr lIns="0" tIns="0" rIns="0" bIns="0">
            <a:normAutofit/>
          </a:bodyPr>
          <a:lstStyle>
            <a:lvl1pPr marL="0" indent="0">
              <a:spcBef>
                <a:spcPts val="2133"/>
              </a:spcBef>
              <a:buClr>
                <a:schemeClr val="bg2"/>
              </a:buClr>
              <a:buSzPct val="25000"/>
              <a:buFontTx/>
              <a:buNone/>
              <a:defRPr sz="2400">
                <a:solidFill>
                  <a:srgbClr val="6C6B6E"/>
                </a:solidFill>
              </a:defRPr>
            </a:lvl1pPr>
            <a:lvl2pPr marL="377943" indent="-256026">
              <a:spcBef>
                <a:spcPts val="800"/>
              </a:spcBef>
              <a:buClr>
                <a:schemeClr val="tx2"/>
              </a:buClr>
              <a:buFont typeface="Arial"/>
              <a:buChar char="•"/>
              <a:defRPr sz="2400">
                <a:solidFill>
                  <a:srgbClr val="6C6B6E"/>
                </a:solidFill>
              </a:defRPr>
            </a:lvl2pPr>
            <a:lvl3pPr marL="792460">
              <a:spcBef>
                <a:spcPts val="800"/>
              </a:spcBef>
              <a:defRPr sz="2400">
                <a:solidFill>
                  <a:srgbClr val="6C6B6E"/>
                </a:solidFill>
              </a:defRPr>
            </a:lvl3pPr>
            <a:lvl4pPr marL="914377" indent="-304792">
              <a:buFont typeface="Lucida Grande"/>
              <a:buChar char="-"/>
              <a:defRPr sz="2400">
                <a:solidFill>
                  <a:srgbClr val="6C6B6E"/>
                </a:solidFill>
              </a:defRPr>
            </a:lvl4pPr>
            <a:lvl5pPr>
              <a:defRPr sz="2667">
                <a:solidFill>
                  <a:srgbClr val="6C6B6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7" name="Title 1"/>
          <p:cNvSpPr>
            <a:spLocks noGrp="1"/>
          </p:cNvSpPr>
          <p:nvPr>
            <p:ph type="ctrTitle" hasCustomPrompt="1"/>
          </p:nvPr>
        </p:nvSpPr>
        <p:spPr>
          <a:xfrm>
            <a:off x="628768" y="461063"/>
            <a:ext cx="8925867" cy="601875"/>
          </a:xfrm>
        </p:spPr>
        <p:txBody>
          <a:bodyPr wrap="square" lIns="0" tIns="0" rIns="0" bIns="0" anchor="t">
            <a:normAutofit/>
          </a:bodyPr>
          <a:lstStyle>
            <a:lvl1pPr algn="l">
              <a:lnSpc>
                <a:spcPct val="90000"/>
              </a:lnSpc>
              <a:defRPr sz="4267" b="1" i="0" spc="80" baseline="0">
                <a:latin typeface="+mj-lt"/>
              </a:defRPr>
            </a:lvl1pPr>
          </a:lstStyle>
          <a:p>
            <a:r>
              <a:rPr lang="en-US" dirty="0"/>
              <a:t>title</a:t>
            </a:r>
          </a:p>
        </p:txBody>
      </p:sp>
      <p:sp>
        <p:nvSpPr>
          <p:cNvPr id="6" name="Content Placeholder 2"/>
          <p:cNvSpPr>
            <a:spLocks noGrp="1"/>
          </p:cNvSpPr>
          <p:nvPr>
            <p:ph idx="11" hasCustomPrompt="1"/>
          </p:nvPr>
        </p:nvSpPr>
        <p:spPr>
          <a:xfrm>
            <a:off x="628767" y="1588675"/>
            <a:ext cx="8925867" cy="205184"/>
          </a:xfrm>
        </p:spPr>
        <p:txBody>
          <a:bodyPr wrap="square" lIns="0" tIns="0" rIns="0" bIns="0">
            <a:spAutoFit/>
          </a:bodyPr>
          <a:lstStyle>
            <a:lvl1pPr marL="0" indent="0">
              <a:lnSpc>
                <a:spcPct val="100000"/>
              </a:lnSpc>
              <a:spcBef>
                <a:spcPts val="0"/>
              </a:spcBef>
              <a:buFontTx/>
              <a:buNone/>
              <a:defRPr sz="1333" kern="0" cap="all" spc="120">
                <a:solidFill>
                  <a:schemeClr val="tx1"/>
                </a:solidFill>
              </a:defRPr>
            </a:lvl1pPr>
            <a:lvl2pPr marL="609585" indent="0">
              <a:buFontTx/>
              <a:buNone/>
              <a:defRPr sz="2133" cap="all"/>
            </a:lvl2pPr>
            <a:lvl3pPr marL="1219170" indent="0">
              <a:buFontTx/>
              <a:buNone/>
              <a:defRPr sz="2133" cap="all"/>
            </a:lvl3pPr>
            <a:lvl4pPr marL="1828754" indent="0">
              <a:buFontTx/>
              <a:buNone/>
              <a:defRPr sz="2133" cap="all"/>
            </a:lvl4pPr>
            <a:lvl5pPr marL="2438339" indent="0">
              <a:buFontTx/>
              <a:buNone/>
              <a:defRPr sz="2133" cap="all"/>
            </a:lvl5pPr>
          </a:lstStyle>
          <a:p>
            <a:pPr lvl="0"/>
            <a:r>
              <a:rPr lang="en-US" dirty="0"/>
              <a:t>subhead</a:t>
            </a:r>
          </a:p>
        </p:txBody>
      </p:sp>
    </p:spTree>
    <p:extLst>
      <p:ext uri="{BB962C8B-B14F-4D97-AF65-F5344CB8AC3E}">
        <p14:creationId xmlns:p14="http://schemas.microsoft.com/office/powerpoint/2010/main" val="405422815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Content">
    <p:bg>
      <p:bgPr>
        <a:solidFill>
          <a:schemeClr val="bg1"/>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3"/>
          </p:nvPr>
        </p:nvSpPr>
        <p:spPr>
          <a:xfrm>
            <a:off x="628652" y="2032000"/>
            <a:ext cx="8925981" cy="4221536"/>
          </a:xfrm>
        </p:spPr>
        <p:txBody>
          <a:bodyPr lIns="0" tIns="0" rIns="0" bIns="0">
            <a:normAutofit/>
          </a:bodyPr>
          <a:lstStyle>
            <a:lvl1pPr marL="380990" indent="-380990">
              <a:spcBef>
                <a:spcPts val="2133"/>
              </a:spcBef>
              <a:buClr>
                <a:srgbClr val="FB6E09"/>
              </a:buClr>
              <a:buSzPct val="100000"/>
              <a:buFont typeface="Arial" charset="0"/>
              <a:buChar char="•"/>
              <a:defRPr sz="2400">
                <a:solidFill>
                  <a:srgbClr val="6C6B6E"/>
                </a:solidFill>
              </a:defRPr>
            </a:lvl1pPr>
            <a:lvl2pPr marL="377943" indent="-256026">
              <a:spcBef>
                <a:spcPts val="800"/>
              </a:spcBef>
              <a:buClr>
                <a:schemeClr val="tx2"/>
              </a:buClr>
              <a:buFont typeface="Arial"/>
              <a:buChar char="•"/>
              <a:defRPr sz="2400">
                <a:solidFill>
                  <a:srgbClr val="6C6B6E"/>
                </a:solidFill>
              </a:defRPr>
            </a:lvl2pPr>
            <a:lvl3pPr marL="792460">
              <a:spcBef>
                <a:spcPts val="800"/>
              </a:spcBef>
              <a:defRPr sz="2400">
                <a:solidFill>
                  <a:srgbClr val="6C6B6E"/>
                </a:solidFill>
              </a:defRPr>
            </a:lvl3pPr>
            <a:lvl4pPr marL="914377" indent="-304792">
              <a:buFont typeface="Lucida Grande"/>
              <a:buChar char="-"/>
              <a:defRPr sz="2400">
                <a:solidFill>
                  <a:srgbClr val="6C6B6E"/>
                </a:solidFill>
              </a:defRPr>
            </a:lvl4pPr>
            <a:lvl5pPr>
              <a:defRPr sz="2667">
                <a:solidFill>
                  <a:srgbClr val="6C6B6E"/>
                </a:solidFill>
              </a:defRPr>
            </a:lvl5pPr>
          </a:lstStyle>
          <a:p>
            <a:pPr lvl="0"/>
            <a:r>
              <a:rPr lang="en-US" dirty="0"/>
              <a:t>Click to edit Master text styles</a:t>
            </a:r>
          </a:p>
        </p:txBody>
      </p:sp>
      <p:sp>
        <p:nvSpPr>
          <p:cNvPr id="7" name="Title 1"/>
          <p:cNvSpPr>
            <a:spLocks noGrp="1"/>
          </p:cNvSpPr>
          <p:nvPr>
            <p:ph type="ctrTitle" hasCustomPrompt="1"/>
          </p:nvPr>
        </p:nvSpPr>
        <p:spPr>
          <a:xfrm>
            <a:off x="628768" y="461063"/>
            <a:ext cx="8925867" cy="601875"/>
          </a:xfrm>
        </p:spPr>
        <p:txBody>
          <a:bodyPr wrap="square" lIns="0" tIns="0" rIns="0" bIns="0" anchor="t">
            <a:normAutofit/>
          </a:bodyPr>
          <a:lstStyle>
            <a:lvl1pPr algn="l">
              <a:lnSpc>
                <a:spcPct val="90000"/>
              </a:lnSpc>
              <a:defRPr sz="4267" b="1" i="0" spc="80" baseline="0">
                <a:latin typeface="+mj-lt"/>
              </a:defRPr>
            </a:lvl1pPr>
          </a:lstStyle>
          <a:p>
            <a:r>
              <a:rPr lang="en-US" dirty="0"/>
              <a:t>title</a:t>
            </a:r>
          </a:p>
        </p:txBody>
      </p:sp>
      <p:sp>
        <p:nvSpPr>
          <p:cNvPr id="6" name="Content Placeholder 2"/>
          <p:cNvSpPr>
            <a:spLocks noGrp="1"/>
          </p:cNvSpPr>
          <p:nvPr>
            <p:ph idx="11" hasCustomPrompt="1"/>
          </p:nvPr>
        </p:nvSpPr>
        <p:spPr>
          <a:xfrm>
            <a:off x="628767" y="1588675"/>
            <a:ext cx="8925867" cy="205184"/>
          </a:xfrm>
        </p:spPr>
        <p:txBody>
          <a:bodyPr wrap="square" lIns="0" tIns="0" rIns="0" bIns="0">
            <a:spAutoFit/>
          </a:bodyPr>
          <a:lstStyle>
            <a:lvl1pPr marL="0" indent="0">
              <a:lnSpc>
                <a:spcPct val="100000"/>
              </a:lnSpc>
              <a:spcBef>
                <a:spcPts val="0"/>
              </a:spcBef>
              <a:buFontTx/>
              <a:buNone/>
              <a:defRPr sz="1333" kern="0" cap="all" spc="120">
                <a:solidFill>
                  <a:schemeClr val="tx1"/>
                </a:solidFill>
              </a:defRPr>
            </a:lvl1pPr>
            <a:lvl2pPr marL="609585" indent="0">
              <a:buFontTx/>
              <a:buNone/>
              <a:defRPr sz="2133" cap="all"/>
            </a:lvl2pPr>
            <a:lvl3pPr marL="1219170" indent="0">
              <a:buFontTx/>
              <a:buNone/>
              <a:defRPr sz="2133" cap="all"/>
            </a:lvl3pPr>
            <a:lvl4pPr marL="1828754" indent="0">
              <a:buFontTx/>
              <a:buNone/>
              <a:defRPr sz="2133" cap="all"/>
            </a:lvl4pPr>
            <a:lvl5pPr marL="2438339" indent="0">
              <a:buFontTx/>
              <a:buNone/>
              <a:defRPr sz="2133" cap="all"/>
            </a:lvl5pPr>
          </a:lstStyle>
          <a:p>
            <a:pPr lvl="0"/>
            <a:r>
              <a:rPr lang="en-US" dirty="0"/>
              <a:t>subhead</a:t>
            </a:r>
          </a:p>
        </p:txBody>
      </p:sp>
    </p:spTree>
    <p:extLst>
      <p:ext uri="{BB962C8B-B14F-4D97-AF65-F5344CB8AC3E}">
        <p14:creationId xmlns:p14="http://schemas.microsoft.com/office/powerpoint/2010/main" val="413970575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28768" y="461063"/>
            <a:ext cx="8925867" cy="601875"/>
          </a:xfrm>
        </p:spPr>
        <p:txBody>
          <a:bodyPr wrap="square" lIns="0" tIns="0" rIns="0" bIns="0" anchor="t">
            <a:normAutofit/>
          </a:bodyPr>
          <a:lstStyle>
            <a:lvl1pPr algn="l">
              <a:lnSpc>
                <a:spcPct val="90000"/>
              </a:lnSpc>
              <a:defRPr sz="4267" b="1" i="0" spc="80" baseline="0">
                <a:latin typeface="+mj-lt"/>
              </a:defRPr>
            </a:lvl1pPr>
          </a:lstStyle>
          <a:p>
            <a:r>
              <a:rPr lang="en-US" dirty="0"/>
              <a:t>title</a:t>
            </a:r>
          </a:p>
        </p:txBody>
      </p:sp>
      <p:sp>
        <p:nvSpPr>
          <p:cNvPr id="8" name="Content Placeholder 3"/>
          <p:cNvSpPr>
            <a:spLocks noGrp="1"/>
          </p:cNvSpPr>
          <p:nvPr>
            <p:ph sz="quarter" idx="12" hasCustomPrompt="1"/>
          </p:nvPr>
        </p:nvSpPr>
        <p:spPr>
          <a:xfrm>
            <a:off x="4551681" y="2032000"/>
            <a:ext cx="5002953" cy="4221536"/>
          </a:xfrm>
        </p:spPr>
        <p:txBody>
          <a:bodyPr lIns="0" tIns="228600" rIns="0" bIns="0" anchor="t" anchorCtr="1">
            <a:normAutofit/>
          </a:bodyPr>
          <a:lstStyle>
            <a:lvl1pPr marL="0" indent="0" algn="ctr">
              <a:spcBef>
                <a:spcPts val="0"/>
              </a:spcBef>
              <a:buClr>
                <a:schemeClr val="bg2"/>
              </a:buClr>
              <a:buSzPct val="25000"/>
              <a:buFont typeface="Arial"/>
              <a:buChar char="•"/>
              <a:defRPr sz="2400" baseline="0">
                <a:solidFill>
                  <a:srgbClr val="6C6B6E"/>
                </a:solidFill>
              </a:defRPr>
            </a:lvl1pPr>
            <a:lvl2pPr marL="377943" indent="-256026">
              <a:spcBef>
                <a:spcPts val="800"/>
              </a:spcBef>
              <a:buClr>
                <a:schemeClr val="tx2"/>
              </a:buClr>
              <a:buFont typeface="Arial"/>
              <a:buChar char="•"/>
              <a:defRPr sz="2400">
                <a:solidFill>
                  <a:srgbClr val="6C6B6E"/>
                </a:solidFill>
              </a:defRPr>
            </a:lvl2pPr>
            <a:lvl3pPr marL="792460">
              <a:spcBef>
                <a:spcPts val="800"/>
              </a:spcBef>
              <a:defRPr sz="2400">
                <a:solidFill>
                  <a:srgbClr val="6C6B6E"/>
                </a:solidFill>
              </a:defRPr>
            </a:lvl3pPr>
            <a:lvl4pPr>
              <a:defRPr sz="2667">
                <a:solidFill>
                  <a:srgbClr val="6C6B6E"/>
                </a:solidFill>
              </a:defRPr>
            </a:lvl4pPr>
            <a:lvl5pPr>
              <a:defRPr sz="2667">
                <a:solidFill>
                  <a:srgbClr val="6C6B6E"/>
                </a:solidFill>
              </a:defRPr>
            </a:lvl5pPr>
          </a:lstStyle>
          <a:p>
            <a:pPr lvl="0"/>
            <a:r>
              <a:rPr lang="en-US" dirty="0"/>
              <a:t>Image Content Block:</a:t>
            </a:r>
            <a:br>
              <a:rPr lang="en-US" dirty="0"/>
            </a:br>
            <a:r>
              <a:rPr lang="en-US" dirty="0"/>
              <a:t>Drag &amp; Drop or Place Image</a:t>
            </a:r>
          </a:p>
        </p:txBody>
      </p:sp>
      <p:sp>
        <p:nvSpPr>
          <p:cNvPr id="9" name="Content Placeholder 2"/>
          <p:cNvSpPr>
            <a:spLocks noGrp="1"/>
          </p:cNvSpPr>
          <p:nvPr>
            <p:ph idx="11" hasCustomPrompt="1"/>
          </p:nvPr>
        </p:nvSpPr>
        <p:spPr>
          <a:xfrm>
            <a:off x="628767" y="1588675"/>
            <a:ext cx="8925867" cy="205184"/>
          </a:xfrm>
        </p:spPr>
        <p:txBody>
          <a:bodyPr wrap="square" lIns="0" tIns="0" rIns="0" bIns="0">
            <a:spAutoFit/>
          </a:bodyPr>
          <a:lstStyle>
            <a:lvl1pPr marL="0" indent="0">
              <a:lnSpc>
                <a:spcPct val="100000"/>
              </a:lnSpc>
              <a:spcBef>
                <a:spcPts val="0"/>
              </a:spcBef>
              <a:buFontTx/>
              <a:buNone/>
              <a:defRPr sz="1333" kern="0" cap="all" spc="120">
                <a:solidFill>
                  <a:schemeClr val="tx1"/>
                </a:solidFill>
              </a:defRPr>
            </a:lvl1pPr>
            <a:lvl2pPr marL="609585" indent="0">
              <a:buFontTx/>
              <a:buNone/>
              <a:defRPr sz="2133" cap="all"/>
            </a:lvl2pPr>
            <a:lvl3pPr marL="1219170" indent="0">
              <a:buFontTx/>
              <a:buNone/>
              <a:defRPr sz="2133" cap="all"/>
            </a:lvl3pPr>
            <a:lvl4pPr marL="1828754" indent="0">
              <a:buFontTx/>
              <a:buNone/>
              <a:defRPr sz="2133" cap="all"/>
            </a:lvl4pPr>
            <a:lvl5pPr marL="2438339" indent="0">
              <a:buFontTx/>
              <a:buNone/>
              <a:defRPr sz="2133" cap="all"/>
            </a:lvl5pPr>
          </a:lstStyle>
          <a:p>
            <a:pPr lvl="0"/>
            <a:r>
              <a:rPr lang="en-US" dirty="0"/>
              <a:t>subhead</a:t>
            </a:r>
          </a:p>
        </p:txBody>
      </p:sp>
      <p:sp>
        <p:nvSpPr>
          <p:cNvPr id="10" name="Content Placeholder 3"/>
          <p:cNvSpPr>
            <a:spLocks noGrp="1"/>
          </p:cNvSpPr>
          <p:nvPr>
            <p:ph sz="quarter" idx="13"/>
          </p:nvPr>
        </p:nvSpPr>
        <p:spPr>
          <a:xfrm>
            <a:off x="628653" y="2032000"/>
            <a:ext cx="3672415" cy="4221536"/>
          </a:xfrm>
        </p:spPr>
        <p:txBody>
          <a:bodyPr lIns="0" tIns="0" rIns="0" bIns="0">
            <a:normAutofit/>
          </a:bodyPr>
          <a:lstStyle>
            <a:lvl1pPr marL="0" indent="0">
              <a:spcBef>
                <a:spcPts val="2133"/>
              </a:spcBef>
              <a:buClr>
                <a:schemeClr val="bg2"/>
              </a:buClr>
              <a:buSzPct val="25000"/>
              <a:buFontTx/>
              <a:buNone/>
              <a:defRPr sz="2400">
                <a:solidFill>
                  <a:srgbClr val="6C6B6E"/>
                </a:solidFill>
              </a:defRPr>
            </a:lvl1pPr>
            <a:lvl2pPr marL="377943" indent="-256026">
              <a:spcBef>
                <a:spcPts val="800"/>
              </a:spcBef>
              <a:buClr>
                <a:schemeClr val="tx2"/>
              </a:buClr>
              <a:buFont typeface="Arial"/>
              <a:buChar char="•"/>
              <a:defRPr sz="2400">
                <a:solidFill>
                  <a:srgbClr val="6C6B6E"/>
                </a:solidFill>
              </a:defRPr>
            </a:lvl2pPr>
            <a:lvl3pPr marL="792460">
              <a:spcBef>
                <a:spcPts val="800"/>
              </a:spcBef>
              <a:defRPr sz="2400">
                <a:solidFill>
                  <a:srgbClr val="6C6B6E"/>
                </a:solidFill>
              </a:defRPr>
            </a:lvl3pPr>
            <a:lvl4pPr marL="914377" indent="-304792">
              <a:buFont typeface="Lucida Grande"/>
              <a:buChar char="-"/>
              <a:defRPr sz="2400">
                <a:solidFill>
                  <a:srgbClr val="6C6B6E"/>
                </a:solidFill>
              </a:defRPr>
            </a:lvl4pPr>
            <a:lvl5pPr>
              <a:defRPr sz="2667">
                <a:solidFill>
                  <a:srgbClr val="6C6B6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Tree>
    <p:extLst>
      <p:ext uri="{BB962C8B-B14F-4D97-AF65-F5344CB8AC3E}">
        <p14:creationId xmlns:p14="http://schemas.microsoft.com/office/powerpoint/2010/main" val="65042387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Content ">
    <p:bg>
      <p:bgPr>
        <a:solidFill>
          <a:schemeClr val="bg1"/>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628769" y="686954"/>
            <a:ext cx="8667817" cy="4875647"/>
          </a:xfrm>
        </p:spPr>
        <p:txBody>
          <a:bodyPr tIns="320040" anchor="t" anchorCtr="0"/>
          <a:lstStyle>
            <a:lvl1pPr marL="0" indent="0" algn="ctr">
              <a:buFontTx/>
              <a:buNone/>
              <a:defRPr baseline="0"/>
            </a:lvl1pPr>
            <a:lvl2pPr marL="609585" indent="0" algn="ctr">
              <a:buFontTx/>
              <a:buNone/>
              <a:defRPr/>
            </a:lvl2pPr>
            <a:lvl3pPr marL="1219170" indent="0" algn="ctr">
              <a:buFontTx/>
              <a:buNone/>
              <a:defRPr/>
            </a:lvl3pPr>
            <a:lvl4pPr marL="1828754" indent="0" algn="ctr">
              <a:buFontTx/>
              <a:buNone/>
              <a:defRPr/>
            </a:lvl4pPr>
            <a:lvl5pPr marL="2438339" indent="0" algn="ctr">
              <a:buFontTx/>
              <a:buNone/>
              <a:defRPr/>
            </a:lvl5pPr>
          </a:lstStyle>
          <a:p>
            <a:pPr lvl="0"/>
            <a:r>
              <a:rPr lang="en-US" dirty="0"/>
              <a:t>Video or Image Content Block:</a:t>
            </a:r>
            <a:br>
              <a:rPr lang="en-US" dirty="0"/>
            </a:br>
            <a:r>
              <a:rPr lang="en-US" dirty="0"/>
              <a:t>Drag &amp; Drop or Place Content</a:t>
            </a:r>
          </a:p>
        </p:txBody>
      </p:sp>
      <p:sp>
        <p:nvSpPr>
          <p:cNvPr id="16" name="Title 1"/>
          <p:cNvSpPr>
            <a:spLocks noGrp="1"/>
          </p:cNvSpPr>
          <p:nvPr>
            <p:ph type="ctrTitle" hasCustomPrompt="1"/>
          </p:nvPr>
        </p:nvSpPr>
        <p:spPr>
          <a:xfrm>
            <a:off x="628769" y="6121845"/>
            <a:ext cx="8667817" cy="543404"/>
          </a:xfrm>
        </p:spPr>
        <p:txBody>
          <a:bodyPr lIns="0" tIns="0" rIns="0" bIns="0" anchor="t">
            <a:normAutofit/>
          </a:bodyPr>
          <a:lstStyle>
            <a:lvl1pPr algn="l">
              <a:lnSpc>
                <a:spcPct val="90000"/>
              </a:lnSpc>
              <a:defRPr sz="1867" b="1" i="0" spc="80" baseline="0">
                <a:latin typeface="+mj-lt"/>
              </a:defRPr>
            </a:lvl1pPr>
          </a:lstStyle>
          <a:p>
            <a:r>
              <a:rPr lang="en-US" dirty="0"/>
              <a:t>title or caption</a:t>
            </a:r>
          </a:p>
        </p:txBody>
      </p:sp>
    </p:spTree>
    <p:extLst>
      <p:ext uri="{BB962C8B-B14F-4D97-AF65-F5344CB8AC3E}">
        <p14:creationId xmlns:p14="http://schemas.microsoft.com/office/powerpoint/2010/main" val="272921278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28768" y="915356"/>
            <a:ext cx="6049741" cy="1192805"/>
          </a:xfrm>
        </p:spPr>
        <p:txBody>
          <a:bodyPr wrap="square" lIns="0" tIns="0" rIns="0" bIns="0" anchor="t">
            <a:spAutoFit/>
          </a:bodyPr>
          <a:lstStyle>
            <a:lvl1pPr algn="l">
              <a:lnSpc>
                <a:spcPct val="90000"/>
              </a:lnSpc>
              <a:defRPr sz="4267" b="1" i="0" spc="80" baseline="0">
                <a:solidFill>
                  <a:schemeClr val="bg2"/>
                </a:solidFill>
                <a:latin typeface="+mj-lt"/>
              </a:defRPr>
            </a:lvl1pPr>
          </a:lstStyle>
          <a:p>
            <a:r>
              <a:rPr lang="en-US" dirty="0"/>
              <a:t>thank</a:t>
            </a:r>
            <a:br>
              <a:rPr lang="en-US" dirty="0"/>
            </a:br>
            <a:r>
              <a:rPr lang="en-US" dirty="0"/>
              <a:t>you</a:t>
            </a:r>
          </a:p>
        </p:txBody>
      </p:sp>
      <p:sp>
        <p:nvSpPr>
          <p:cNvPr id="14" name="Content Placeholder 3"/>
          <p:cNvSpPr>
            <a:spLocks noGrp="1"/>
          </p:cNvSpPr>
          <p:nvPr>
            <p:ph sz="quarter" idx="10" hasCustomPrompt="1"/>
          </p:nvPr>
        </p:nvSpPr>
        <p:spPr>
          <a:xfrm>
            <a:off x="628652" y="2842381"/>
            <a:ext cx="6049856" cy="3411155"/>
          </a:xfrm>
        </p:spPr>
        <p:txBody>
          <a:bodyPr lIns="0" tIns="0" rIns="0" bIns="0">
            <a:normAutofit/>
          </a:bodyPr>
          <a:lstStyle>
            <a:lvl1pPr marL="0" indent="0">
              <a:spcBef>
                <a:spcPts val="0"/>
              </a:spcBef>
              <a:buClr>
                <a:schemeClr val="accent1"/>
              </a:buClr>
              <a:buSzPct val="100000"/>
              <a:buFontTx/>
              <a:buNone/>
              <a:defRPr sz="3200" spc="67" baseline="0">
                <a:solidFill>
                  <a:schemeClr val="bg2"/>
                </a:solidFill>
              </a:defRPr>
            </a:lvl1pPr>
            <a:lvl2pPr marL="990575" indent="-380990">
              <a:buClr>
                <a:schemeClr val="tx2"/>
              </a:buClr>
              <a:buFont typeface="Arial"/>
              <a:buChar char="–"/>
              <a:defRPr sz="2667">
                <a:solidFill>
                  <a:srgbClr val="6C6B6E"/>
                </a:solidFill>
              </a:defRPr>
            </a:lvl2pPr>
            <a:lvl3pPr>
              <a:defRPr sz="2667">
                <a:solidFill>
                  <a:srgbClr val="6C6B6E"/>
                </a:solidFill>
              </a:defRPr>
            </a:lvl3pPr>
            <a:lvl4pPr>
              <a:defRPr sz="2667">
                <a:solidFill>
                  <a:srgbClr val="6C6B6E"/>
                </a:solidFill>
              </a:defRPr>
            </a:lvl4pPr>
            <a:lvl5pPr>
              <a:defRPr sz="2667">
                <a:solidFill>
                  <a:srgbClr val="6C6B6E"/>
                </a:solidFill>
              </a:defRPr>
            </a:lvl5pPr>
          </a:lstStyle>
          <a:p>
            <a:pPr lvl="0"/>
            <a:r>
              <a:rPr lang="en-US" dirty="0"/>
              <a:t>contact information</a:t>
            </a:r>
          </a:p>
        </p:txBody>
      </p:sp>
      <p:pic>
        <p:nvPicPr>
          <p:cNvPr id="8" name="Picture 8" descr="TI_Dots_50PercentWhite_16x9.png"/>
          <p:cNvPicPr>
            <a:picLocks noChangeAspect="1"/>
          </p:cNvPicPr>
          <p:nvPr userDrawn="1"/>
        </p:nvPicPr>
        <p:blipFill>
          <a:blip r:embed="rId2" cstate="screen">
            <a:extLst>
              <a:ext uri="{28A0092B-C50C-407E-A947-70E740481C1C}">
                <a14:useLocalDpi xmlns:a14="http://schemas.microsoft.com/office/drawing/2010/main"/>
              </a:ext>
            </a:extLst>
          </a:blip>
          <a:srcRect l="77734"/>
          <a:stretch>
            <a:fillRect/>
          </a:stretch>
        </p:blipFill>
        <p:spPr bwMode="auto">
          <a:xfrm>
            <a:off x="9779941" y="762000"/>
            <a:ext cx="2412059"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85573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 Image Full – No Subhead">
    <p:bg>
      <p:bgPr>
        <a:solidFill>
          <a:schemeClr val="bg1"/>
        </a:solidFill>
        <a:effectLst/>
      </p:bgPr>
    </p:bg>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990081" y="0"/>
            <a:ext cx="5201919" cy="6858000"/>
          </a:xfrm>
        </p:spPr>
        <p:txBody>
          <a:bodyPr lIns="0" tIns="228600" rIns="0" bIns="0" anchor="t" anchorCtr="0">
            <a:normAutofit/>
          </a:bodyPr>
          <a:lstStyle>
            <a:lvl1pPr marL="0" indent="0" algn="ctr">
              <a:spcBef>
                <a:spcPts val="0"/>
              </a:spcBef>
              <a:buClr>
                <a:schemeClr val="accent1"/>
              </a:buClr>
              <a:buSzPct val="100000"/>
              <a:buFontTx/>
              <a:buNone/>
              <a:defRPr sz="3200" spc="67" baseline="0">
                <a:solidFill>
                  <a:srgbClr val="6C6B6E"/>
                </a:solidFill>
              </a:defRPr>
            </a:lvl1pPr>
            <a:lvl2pPr marL="990575" indent="-380990">
              <a:buClr>
                <a:schemeClr val="tx2"/>
              </a:buClr>
              <a:buFont typeface="Arial"/>
              <a:buChar char="–"/>
              <a:defRPr sz="2667">
                <a:solidFill>
                  <a:srgbClr val="6C6B6E"/>
                </a:solidFill>
              </a:defRPr>
            </a:lvl2pPr>
            <a:lvl3pPr>
              <a:defRPr sz="2667">
                <a:solidFill>
                  <a:srgbClr val="6C6B6E"/>
                </a:solidFill>
              </a:defRPr>
            </a:lvl3pPr>
            <a:lvl4pPr>
              <a:defRPr sz="2667">
                <a:solidFill>
                  <a:srgbClr val="6C6B6E"/>
                </a:solidFill>
              </a:defRPr>
            </a:lvl4pPr>
            <a:lvl5pPr>
              <a:defRPr sz="2667">
                <a:solidFill>
                  <a:srgbClr val="6C6B6E"/>
                </a:solidFill>
              </a:defRPr>
            </a:lvl5pPr>
          </a:lstStyle>
          <a:p>
            <a:pPr lvl="0"/>
            <a:r>
              <a:rPr lang="en-US" dirty="0"/>
              <a:t>Image</a:t>
            </a:r>
            <a:br>
              <a:rPr lang="en-US" dirty="0"/>
            </a:br>
            <a:r>
              <a:rPr lang="en-US" dirty="0"/>
              <a:t>Content Block:</a:t>
            </a:r>
            <a:br>
              <a:rPr lang="en-US" dirty="0"/>
            </a:br>
            <a:r>
              <a:rPr lang="en-US" dirty="0"/>
              <a:t>Drag &amp; Drop or</a:t>
            </a:r>
            <a:br>
              <a:rPr lang="en-US" dirty="0"/>
            </a:br>
            <a:r>
              <a:rPr lang="en-US" dirty="0"/>
              <a:t>Place Image</a:t>
            </a:r>
          </a:p>
        </p:txBody>
      </p:sp>
      <p:cxnSp>
        <p:nvCxnSpPr>
          <p:cNvPr id="5" name="Straight Connector 4"/>
          <p:cNvCxnSpPr/>
          <p:nvPr/>
        </p:nvCxnSpPr>
        <p:spPr>
          <a:xfrm>
            <a:off x="628651" y="1303867"/>
            <a:ext cx="677333" cy="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ctrTitle" hasCustomPrompt="1"/>
          </p:nvPr>
        </p:nvSpPr>
        <p:spPr>
          <a:xfrm>
            <a:off x="628768" y="461063"/>
            <a:ext cx="6144565" cy="601875"/>
          </a:xfrm>
        </p:spPr>
        <p:txBody>
          <a:bodyPr wrap="square" lIns="0" tIns="0" rIns="0" bIns="0" anchor="t">
            <a:normAutofit/>
          </a:bodyPr>
          <a:lstStyle>
            <a:lvl1pPr algn="l">
              <a:lnSpc>
                <a:spcPct val="90000"/>
              </a:lnSpc>
              <a:defRPr sz="4267" b="1" i="0" spc="80" baseline="0">
                <a:latin typeface="+mj-lt"/>
              </a:defRPr>
            </a:lvl1pPr>
          </a:lstStyle>
          <a:p>
            <a:r>
              <a:rPr lang="en-US" dirty="0"/>
              <a:t>title</a:t>
            </a:r>
          </a:p>
        </p:txBody>
      </p:sp>
      <p:sp>
        <p:nvSpPr>
          <p:cNvPr id="6" name="Content Placeholder 3"/>
          <p:cNvSpPr>
            <a:spLocks noGrp="1"/>
          </p:cNvSpPr>
          <p:nvPr>
            <p:ph sz="quarter" idx="13"/>
          </p:nvPr>
        </p:nvSpPr>
        <p:spPr>
          <a:xfrm>
            <a:off x="628653" y="1608667"/>
            <a:ext cx="6144681" cy="4644869"/>
          </a:xfrm>
        </p:spPr>
        <p:txBody>
          <a:bodyPr lIns="0" tIns="0" rIns="0" bIns="0">
            <a:normAutofit/>
          </a:bodyPr>
          <a:lstStyle>
            <a:lvl1pPr marL="0" indent="0">
              <a:spcBef>
                <a:spcPts val="2133"/>
              </a:spcBef>
              <a:buClr>
                <a:schemeClr val="bg2"/>
              </a:buClr>
              <a:buSzPct val="25000"/>
              <a:buFont typeface="Arial"/>
              <a:buChar char="•"/>
              <a:defRPr sz="2400">
                <a:solidFill>
                  <a:srgbClr val="6C6B6E"/>
                </a:solidFill>
              </a:defRPr>
            </a:lvl1pPr>
            <a:lvl2pPr marL="377943" indent="-256026">
              <a:spcBef>
                <a:spcPts val="800"/>
              </a:spcBef>
              <a:buClr>
                <a:schemeClr val="tx2"/>
              </a:buClr>
              <a:buFont typeface="Arial"/>
              <a:buChar char="•"/>
              <a:defRPr sz="2400">
                <a:solidFill>
                  <a:srgbClr val="6C6B6E"/>
                </a:solidFill>
              </a:defRPr>
            </a:lvl2pPr>
            <a:lvl3pPr marL="792460">
              <a:spcBef>
                <a:spcPts val="800"/>
              </a:spcBef>
              <a:defRPr sz="2400">
                <a:solidFill>
                  <a:srgbClr val="6C6B6E"/>
                </a:solidFill>
              </a:defRPr>
            </a:lvl3pPr>
            <a:lvl4pPr marL="914377" indent="-304792">
              <a:buFont typeface="Lucida Grande"/>
              <a:buChar char="-"/>
              <a:defRPr sz="2400">
                <a:solidFill>
                  <a:srgbClr val="6C6B6E"/>
                </a:solidFill>
              </a:defRPr>
            </a:lvl4pPr>
            <a:lvl5pPr>
              <a:defRPr sz="2667">
                <a:solidFill>
                  <a:srgbClr val="6C6B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978523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4D6BC8E-8AA9-41A8-B3C4-DE613803D416}" type="datetimeFigureOut">
              <a:rPr lang="en-US">
                <a:solidFill>
                  <a:srgbClr val="000000"/>
                </a:solidFill>
              </a:rPr>
              <a:pPr>
                <a:defRPr/>
              </a:pPr>
              <a:t>4/11/2018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004616-FF49-4B05-A90C-1613465001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63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5167"/>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609600" y="1600201"/>
            <a:ext cx="10972800" cy="45254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fontAlgn="auto">
              <a:spcBef>
                <a:spcPts val="0"/>
              </a:spcBef>
              <a:spcAft>
                <a:spcPts val="0"/>
              </a:spcAft>
              <a:defRPr sz="1600" smtClean="0">
                <a:solidFill>
                  <a:schemeClr val="tx1">
                    <a:tint val="75000"/>
                  </a:schemeClr>
                </a:solidFill>
                <a:latin typeface="+mn-lt"/>
                <a:ea typeface="+mn-ea"/>
                <a:cs typeface="+mn-cs"/>
              </a:defRPr>
            </a:lvl1pPr>
          </a:lstStyle>
          <a:p>
            <a:pPr>
              <a:defRPr/>
            </a:pPr>
            <a:fld id="{3FD320A4-F4AA-C642-8C44-0A5432C1209F}" type="datetimeFigureOut">
              <a:rPr lang="en-US"/>
              <a:pPr>
                <a:defRPr/>
              </a:pPr>
              <a:t>4/11/2018</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fontAlgn="auto">
              <a:spcBef>
                <a:spcPts val="0"/>
              </a:spcBef>
              <a:spcAft>
                <a:spcPts val="0"/>
              </a:spcAft>
              <a:defRPr sz="1600" smtClean="0">
                <a:solidFill>
                  <a:schemeClr val="tx1">
                    <a:tint val="75000"/>
                  </a:schemeClr>
                </a:solidFill>
                <a:latin typeface="+mn-lt"/>
                <a:ea typeface="+mn-ea"/>
                <a:cs typeface="+mn-cs"/>
              </a:defRPr>
            </a:lvl1pPr>
          </a:lstStyle>
          <a:p>
            <a:pPr>
              <a:defRPr/>
            </a:pPr>
            <a:fld id="{895542A0-9E25-0448-A895-93FAD88C3C76}" type="slidenum">
              <a:rPr lang="en-US"/>
              <a:pPr>
                <a:defRPr/>
              </a:pPr>
              <a:t>‹#›</a:t>
            </a:fld>
            <a:endParaRPr lang="en-US"/>
          </a:p>
        </p:txBody>
      </p:sp>
    </p:spTree>
    <p:extLst>
      <p:ext uri="{BB962C8B-B14F-4D97-AF65-F5344CB8AC3E}">
        <p14:creationId xmlns:p14="http://schemas.microsoft.com/office/powerpoint/2010/main" val="4020299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1" r:id="rId9"/>
  </p:sldLayoutIdLst>
  <p:transition spd="med">
    <p:fade/>
  </p:transition>
  <p:txStyles>
    <p:titleStyle>
      <a:lvl1pPr algn="ctr" defTabSz="609585" rtl="0" fontAlgn="base">
        <a:spcBef>
          <a:spcPct val="0"/>
        </a:spcBef>
        <a:spcAft>
          <a:spcPct val="0"/>
        </a:spcAft>
        <a:defRPr sz="5867" kern="1200">
          <a:solidFill>
            <a:schemeClr val="tx1"/>
          </a:solidFill>
          <a:latin typeface="+mj-lt"/>
          <a:ea typeface="ＭＳ Ｐゴシック" charset="0"/>
          <a:cs typeface="ＭＳ Ｐゴシック" charset="0"/>
        </a:defRPr>
      </a:lvl1pPr>
      <a:lvl2pPr algn="ctr" defTabSz="609585" rtl="0" fontAlgn="base">
        <a:spcBef>
          <a:spcPct val="0"/>
        </a:spcBef>
        <a:spcAft>
          <a:spcPct val="0"/>
        </a:spcAft>
        <a:defRPr sz="5867">
          <a:solidFill>
            <a:schemeClr val="tx1"/>
          </a:solidFill>
          <a:latin typeface="Arial" charset="0"/>
          <a:ea typeface="ＭＳ Ｐゴシック" charset="0"/>
          <a:cs typeface="ＭＳ Ｐゴシック" charset="0"/>
        </a:defRPr>
      </a:lvl2pPr>
      <a:lvl3pPr algn="ctr" defTabSz="609585" rtl="0" fontAlgn="base">
        <a:spcBef>
          <a:spcPct val="0"/>
        </a:spcBef>
        <a:spcAft>
          <a:spcPct val="0"/>
        </a:spcAft>
        <a:defRPr sz="5867">
          <a:solidFill>
            <a:schemeClr val="tx1"/>
          </a:solidFill>
          <a:latin typeface="Arial" charset="0"/>
          <a:ea typeface="ＭＳ Ｐゴシック" charset="0"/>
          <a:cs typeface="ＭＳ Ｐゴシック" charset="0"/>
        </a:defRPr>
      </a:lvl3pPr>
      <a:lvl4pPr algn="ctr" defTabSz="609585" rtl="0" fontAlgn="base">
        <a:spcBef>
          <a:spcPct val="0"/>
        </a:spcBef>
        <a:spcAft>
          <a:spcPct val="0"/>
        </a:spcAft>
        <a:defRPr sz="5867">
          <a:solidFill>
            <a:schemeClr val="tx1"/>
          </a:solidFill>
          <a:latin typeface="Arial" charset="0"/>
          <a:ea typeface="ＭＳ Ｐゴシック" charset="0"/>
          <a:cs typeface="ＭＳ Ｐゴシック" charset="0"/>
        </a:defRPr>
      </a:lvl4pPr>
      <a:lvl5pPr algn="ctr" defTabSz="609585" rtl="0" fontAlgn="base">
        <a:spcBef>
          <a:spcPct val="0"/>
        </a:spcBef>
        <a:spcAft>
          <a:spcPct val="0"/>
        </a:spcAft>
        <a:defRPr sz="5867">
          <a:solidFill>
            <a:schemeClr val="tx1"/>
          </a:solidFill>
          <a:latin typeface="Arial" charset="0"/>
          <a:ea typeface="ＭＳ Ｐゴシック" charset="0"/>
          <a:cs typeface="ＭＳ Ｐゴシック" charset="0"/>
        </a:defRPr>
      </a:lvl5pPr>
      <a:lvl6pPr marL="609585" algn="ctr" defTabSz="609585" rtl="0" fontAlgn="base">
        <a:spcBef>
          <a:spcPct val="0"/>
        </a:spcBef>
        <a:spcAft>
          <a:spcPct val="0"/>
        </a:spcAft>
        <a:defRPr sz="5867">
          <a:solidFill>
            <a:schemeClr val="tx1"/>
          </a:solidFill>
          <a:latin typeface="Arial"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Arial"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Arial"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Arial" charset="0"/>
          <a:ea typeface="ＭＳ Ｐゴシック" charset="0"/>
          <a:cs typeface="ＭＳ Ｐゴシック" charset="0"/>
        </a:defRPr>
      </a:lvl9pPr>
    </p:titleStyle>
    <p:bodyStyle>
      <a:lvl1pPr marL="457189" indent="-457189" algn="l" defTabSz="609585" rtl="0" fontAlgn="base">
        <a:spcBef>
          <a:spcPct val="20000"/>
        </a:spcBef>
        <a:spcAft>
          <a:spcPct val="0"/>
        </a:spcAft>
        <a:buFont typeface="Arial" charset="0"/>
        <a:buChar char="•"/>
        <a:defRPr sz="4267" kern="1200">
          <a:solidFill>
            <a:schemeClr val="tx1"/>
          </a:solidFill>
          <a:latin typeface="+mn-lt"/>
          <a:ea typeface="ＭＳ Ｐゴシック" charset="0"/>
          <a:cs typeface="ＭＳ Ｐゴシック" charset="0"/>
        </a:defRPr>
      </a:lvl1pPr>
      <a:lvl2pPr marL="990575" indent="-380990" algn="l" defTabSz="609585" rtl="0" fontAlgn="base">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962" indent="-304792" algn="l" defTabSz="609585"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fontAlgn="base">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fontAlgn="base">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www.uky.edu/Tobaccofree"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mailto:ReportTFviolation@uky.edu"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hyperlink" Target="http://www.uky.edu/TobaccoFre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no-smoke.org/pdf/modeluniversitypolicy.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no-smoke.org/pdf/modeluniversitytobaccofreepolicy.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8768" y="2608731"/>
            <a:ext cx="8287769" cy="1313180"/>
          </a:xfrm>
        </p:spPr>
        <p:txBody>
          <a:bodyPr>
            <a:normAutofit/>
          </a:bodyPr>
          <a:lstStyle/>
          <a:p>
            <a:r>
              <a:rPr lang="en-US" dirty="0"/>
              <a:t>Drafting Your Policy</a:t>
            </a:r>
          </a:p>
        </p:txBody>
      </p:sp>
      <p:sp>
        <p:nvSpPr>
          <p:cNvPr id="5" name="Content Placeholder 4"/>
          <p:cNvSpPr>
            <a:spLocks noGrp="1"/>
          </p:cNvSpPr>
          <p:nvPr>
            <p:ph idx="10"/>
          </p:nvPr>
        </p:nvSpPr>
        <p:spPr>
          <a:xfrm>
            <a:off x="637708" y="5638801"/>
            <a:ext cx="8218747" cy="785788"/>
          </a:xfrm>
        </p:spPr>
        <p:txBody>
          <a:bodyPr>
            <a:normAutofit lnSpcReduction="10000"/>
          </a:bodyPr>
          <a:lstStyle/>
          <a:p>
            <a:r>
              <a:rPr lang="en-US" sz="2000" dirty="0"/>
              <a:t>Kristen Tertzakian</a:t>
            </a:r>
          </a:p>
          <a:p>
            <a:r>
              <a:rPr lang="en-US" sz="2000" dirty="0"/>
              <a:t>April 7, 2018</a:t>
            </a:r>
            <a:endParaRPr lang="en-US" sz="1467" dirty="0"/>
          </a:p>
        </p:txBody>
      </p:sp>
    </p:spTree>
    <p:extLst>
      <p:ext uri="{BB962C8B-B14F-4D97-AF65-F5344CB8AC3E}">
        <p14:creationId xmlns:p14="http://schemas.microsoft.com/office/powerpoint/2010/main" val="163048561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757ABA5-F362-401B-8A6A-08D4C1F01A73}"/>
              </a:ext>
            </a:extLst>
          </p:cNvPr>
          <p:cNvSpPr>
            <a:spLocks noGrp="1"/>
          </p:cNvSpPr>
          <p:nvPr>
            <p:ph type="ctrTitle"/>
          </p:nvPr>
        </p:nvSpPr>
        <p:spPr>
          <a:xfrm>
            <a:off x="628768" y="461063"/>
            <a:ext cx="10103400" cy="601875"/>
          </a:xfrm>
        </p:spPr>
        <p:txBody>
          <a:bodyPr>
            <a:normAutofit fontScale="90000"/>
          </a:bodyPr>
          <a:lstStyle/>
          <a:p>
            <a:r>
              <a:rPr lang="en-US" dirty="0"/>
              <a:t>Community College of Allegheny County</a:t>
            </a:r>
          </a:p>
        </p:txBody>
      </p:sp>
      <p:sp>
        <p:nvSpPr>
          <p:cNvPr id="4" name="Content Placeholder 3">
            <a:extLst>
              <a:ext uri="{FF2B5EF4-FFF2-40B4-BE49-F238E27FC236}">
                <a16:creationId xmlns:a16="http://schemas.microsoft.com/office/drawing/2014/main" xmlns="" id="{AD806229-6B25-4D55-9568-3C8ECF931659}"/>
              </a:ext>
            </a:extLst>
          </p:cNvPr>
          <p:cNvSpPr>
            <a:spLocks noGrp="1"/>
          </p:cNvSpPr>
          <p:nvPr>
            <p:ph sz="quarter" idx="13"/>
          </p:nvPr>
        </p:nvSpPr>
        <p:spPr>
          <a:xfrm>
            <a:off x="452190" y="1480330"/>
            <a:ext cx="6943221" cy="5249333"/>
          </a:xfrm>
        </p:spPr>
        <p:txBody>
          <a:bodyPr>
            <a:normAutofit fontScale="92500" lnSpcReduction="10000"/>
          </a:bodyPr>
          <a:lstStyle/>
          <a:p>
            <a:r>
              <a:rPr lang="en-US" sz="2800" dirty="0">
                <a:solidFill>
                  <a:schemeClr val="tx1"/>
                </a:solidFill>
              </a:rPr>
              <a:t>To promote the health, well-being and safety of all students, faculty, staff and visitors, the College prohibits the use of smoke and tobacco products in or on College property.</a:t>
            </a:r>
          </a:p>
          <a:p>
            <a:r>
              <a:rPr lang="en-US" sz="2800" dirty="0">
                <a:solidFill>
                  <a:schemeClr val="tx1"/>
                </a:solidFill>
              </a:rPr>
              <a:t> </a:t>
            </a:r>
          </a:p>
          <a:p>
            <a:r>
              <a:rPr lang="en-US" sz="2800" dirty="0">
                <a:solidFill>
                  <a:schemeClr val="tx1"/>
                </a:solidFill>
              </a:rPr>
              <a:t>This Policy applies to all persons on College property, including but not limited to faculty, staff, credit students, non-credit students, guests, contractors, subcontractors, vendors, visitors, volunteers and contractors working on construction projects on College property.</a:t>
            </a:r>
          </a:p>
          <a:p>
            <a:r>
              <a:rPr lang="en-US" sz="2800" dirty="0">
                <a:solidFill>
                  <a:schemeClr val="tx1"/>
                </a:solidFill>
              </a:rPr>
              <a:t> </a:t>
            </a:r>
          </a:p>
          <a:p>
            <a:endParaRPr lang="en-US" dirty="0"/>
          </a:p>
        </p:txBody>
      </p:sp>
      <p:pic>
        <p:nvPicPr>
          <p:cNvPr id="1026" name="Picture 2" descr="SMOKE-FREE">
            <a:extLst>
              <a:ext uri="{FF2B5EF4-FFF2-40B4-BE49-F238E27FC236}">
                <a16:creationId xmlns:a16="http://schemas.microsoft.com/office/drawing/2014/main" xmlns="" id="{0D2E7AC9-5708-4464-92E4-082DC9A965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305" y="1480330"/>
            <a:ext cx="38100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7817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ACF4738-3EA4-4F28-A636-F86554E7873D}"/>
              </a:ext>
            </a:extLst>
          </p:cNvPr>
          <p:cNvSpPr>
            <a:spLocks noGrp="1"/>
          </p:cNvSpPr>
          <p:nvPr>
            <p:ph type="ctrTitle"/>
          </p:nvPr>
        </p:nvSpPr>
        <p:spPr>
          <a:xfrm>
            <a:off x="628768" y="461063"/>
            <a:ext cx="10071316" cy="601875"/>
          </a:xfrm>
        </p:spPr>
        <p:txBody>
          <a:bodyPr>
            <a:normAutofit fontScale="90000"/>
          </a:bodyPr>
          <a:lstStyle/>
          <a:p>
            <a:r>
              <a:rPr lang="en-US" dirty="0"/>
              <a:t>Community College of Allegheny County</a:t>
            </a:r>
          </a:p>
        </p:txBody>
      </p:sp>
      <p:sp>
        <p:nvSpPr>
          <p:cNvPr id="4" name="Content Placeholder 3">
            <a:extLst>
              <a:ext uri="{FF2B5EF4-FFF2-40B4-BE49-F238E27FC236}">
                <a16:creationId xmlns:a16="http://schemas.microsoft.com/office/drawing/2014/main" xmlns="" id="{97D64F85-ED08-499B-BEA4-96C79E723DD1}"/>
              </a:ext>
            </a:extLst>
          </p:cNvPr>
          <p:cNvSpPr>
            <a:spLocks noGrp="1"/>
          </p:cNvSpPr>
          <p:nvPr>
            <p:ph sz="quarter" idx="13"/>
          </p:nvPr>
        </p:nvSpPr>
        <p:spPr>
          <a:xfrm>
            <a:off x="628653" y="1608667"/>
            <a:ext cx="9108905" cy="4644869"/>
          </a:xfrm>
        </p:spPr>
        <p:txBody>
          <a:bodyPr/>
          <a:lstStyle/>
          <a:p>
            <a:r>
              <a:rPr lang="en-US" dirty="0">
                <a:solidFill>
                  <a:schemeClr val="tx1"/>
                </a:solidFill>
              </a:rPr>
              <a:t>The College will not accept donations, gifts, money or materials intended to promote the use of smoke and tobacco products, and will not participate in any activity that promotes the use of smoke or tobacco products.  The sale of smoke and tobacco products or related merchandise on College property is further prohibited.</a:t>
            </a:r>
          </a:p>
          <a:p>
            <a:endParaRPr lang="en-US" dirty="0"/>
          </a:p>
        </p:txBody>
      </p:sp>
    </p:spTree>
    <p:extLst>
      <p:ext uri="{BB962C8B-B14F-4D97-AF65-F5344CB8AC3E}">
        <p14:creationId xmlns:p14="http://schemas.microsoft.com/office/powerpoint/2010/main" val="200350943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2EBF05E-37E9-4FD9-B1DE-6AF2BCCADF2B}"/>
              </a:ext>
            </a:extLst>
          </p:cNvPr>
          <p:cNvSpPr>
            <a:spLocks noGrp="1"/>
          </p:cNvSpPr>
          <p:nvPr>
            <p:ph type="ctrTitle"/>
          </p:nvPr>
        </p:nvSpPr>
        <p:spPr>
          <a:xfrm>
            <a:off x="628768" y="461063"/>
            <a:ext cx="10215695" cy="601875"/>
          </a:xfrm>
        </p:spPr>
        <p:txBody>
          <a:bodyPr>
            <a:normAutofit fontScale="90000"/>
          </a:bodyPr>
          <a:lstStyle/>
          <a:p>
            <a:r>
              <a:rPr lang="en-US" dirty="0"/>
              <a:t>Community College of Allegheny County</a:t>
            </a:r>
          </a:p>
        </p:txBody>
      </p:sp>
      <p:sp>
        <p:nvSpPr>
          <p:cNvPr id="4" name="Content Placeholder 3">
            <a:extLst>
              <a:ext uri="{FF2B5EF4-FFF2-40B4-BE49-F238E27FC236}">
                <a16:creationId xmlns:a16="http://schemas.microsoft.com/office/drawing/2014/main" xmlns="" id="{FD198C70-9B8D-4590-856D-0DFB38B5080A}"/>
              </a:ext>
            </a:extLst>
          </p:cNvPr>
          <p:cNvSpPr>
            <a:spLocks noGrp="1"/>
          </p:cNvSpPr>
          <p:nvPr>
            <p:ph sz="quarter" idx="13"/>
          </p:nvPr>
        </p:nvSpPr>
        <p:spPr>
          <a:xfrm>
            <a:off x="628653" y="1608667"/>
            <a:ext cx="8050126" cy="4644869"/>
          </a:xfrm>
        </p:spPr>
        <p:txBody>
          <a:bodyPr>
            <a:normAutofit/>
          </a:bodyPr>
          <a:lstStyle/>
          <a:p>
            <a:r>
              <a:rPr lang="en-US" dirty="0">
                <a:solidFill>
                  <a:schemeClr val="tx1"/>
                </a:solidFill>
              </a:rPr>
              <a:t>For purposes of this Policy, “smoke and tobacco products” include, but are not limited to, cigarettes, cigars, pipes, hookahs, smokeless tobacco, chewing tobacco, dip, snuff, electronic cigarettes, vaping devices and any other product packaged for smoking, the simulation of smoking or that may be considered to provide a gateway to smoking or tobacco use.</a:t>
            </a:r>
          </a:p>
          <a:p>
            <a:r>
              <a:rPr lang="en-US" dirty="0"/>
              <a:t> </a:t>
            </a:r>
          </a:p>
          <a:p>
            <a:endParaRPr lang="en-US" dirty="0"/>
          </a:p>
        </p:txBody>
      </p:sp>
    </p:spTree>
    <p:extLst>
      <p:ext uri="{BB962C8B-B14F-4D97-AF65-F5344CB8AC3E}">
        <p14:creationId xmlns:p14="http://schemas.microsoft.com/office/powerpoint/2010/main" val="411739073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78B521-9476-4D0B-B75D-F7D6CDCCFD08}"/>
              </a:ext>
            </a:extLst>
          </p:cNvPr>
          <p:cNvSpPr>
            <a:spLocks noGrp="1"/>
          </p:cNvSpPr>
          <p:nvPr>
            <p:ph type="ctrTitle"/>
          </p:nvPr>
        </p:nvSpPr>
        <p:spPr>
          <a:xfrm>
            <a:off x="628768" y="461063"/>
            <a:ext cx="10311948" cy="601875"/>
          </a:xfrm>
        </p:spPr>
        <p:txBody>
          <a:bodyPr>
            <a:normAutofit fontScale="90000"/>
          </a:bodyPr>
          <a:lstStyle/>
          <a:p>
            <a:r>
              <a:rPr lang="en-US" dirty="0"/>
              <a:t>Community College of Allegheny County</a:t>
            </a:r>
          </a:p>
        </p:txBody>
      </p:sp>
      <p:sp>
        <p:nvSpPr>
          <p:cNvPr id="4" name="Content Placeholder 3">
            <a:extLst>
              <a:ext uri="{FF2B5EF4-FFF2-40B4-BE49-F238E27FC236}">
                <a16:creationId xmlns:a16="http://schemas.microsoft.com/office/drawing/2014/main" xmlns="" id="{AD51FFF1-4C18-4CC8-9458-F5B8C059EF95}"/>
              </a:ext>
            </a:extLst>
          </p:cNvPr>
          <p:cNvSpPr>
            <a:spLocks noGrp="1"/>
          </p:cNvSpPr>
          <p:nvPr>
            <p:ph sz="quarter" idx="13"/>
          </p:nvPr>
        </p:nvSpPr>
        <p:spPr>
          <a:xfrm>
            <a:off x="628653" y="1608667"/>
            <a:ext cx="9221200" cy="4644869"/>
          </a:xfrm>
        </p:spPr>
        <p:txBody>
          <a:bodyPr/>
          <a:lstStyle/>
          <a:p>
            <a:r>
              <a:rPr lang="en-US" dirty="0">
                <a:solidFill>
                  <a:schemeClr val="tx1"/>
                </a:solidFill>
              </a:rPr>
              <a:t>“College property” means all property owned by, leased or under the control of the College, including but not limited to all grounds, parking lots, sidewalks, classrooms, academic and administrative buildings, restrooms, stairwells, facilities and theaters, and all vehicles leased, rented, owned, or under the control of the College or which are parked on College property.</a:t>
            </a:r>
          </a:p>
          <a:p>
            <a:endParaRPr lang="en-US" dirty="0"/>
          </a:p>
        </p:txBody>
      </p:sp>
    </p:spTree>
    <p:extLst>
      <p:ext uri="{BB962C8B-B14F-4D97-AF65-F5344CB8AC3E}">
        <p14:creationId xmlns:p14="http://schemas.microsoft.com/office/powerpoint/2010/main" val="352119634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3871D77-658C-45E6-A653-3194608EF075}"/>
              </a:ext>
            </a:extLst>
          </p:cNvPr>
          <p:cNvSpPr>
            <a:spLocks noGrp="1"/>
          </p:cNvSpPr>
          <p:nvPr>
            <p:ph type="ctrTitle"/>
          </p:nvPr>
        </p:nvSpPr>
        <p:spPr>
          <a:xfrm>
            <a:off x="628768" y="461063"/>
            <a:ext cx="10857379" cy="601875"/>
          </a:xfrm>
        </p:spPr>
        <p:txBody>
          <a:bodyPr>
            <a:normAutofit fontScale="90000"/>
          </a:bodyPr>
          <a:lstStyle/>
          <a:p>
            <a:r>
              <a:rPr lang="en-US" dirty="0"/>
              <a:t>Community College of Allegheny County</a:t>
            </a:r>
          </a:p>
        </p:txBody>
      </p:sp>
      <p:sp>
        <p:nvSpPr>
          <p:cNvPr id="4" name="Content Placeholder 3">
            <a:extLst>
              <a:ext uri="{FF2B5EF4-FFF2-40B4-BE49-F238E27FC236}">
                <a16:creationId xmlns:a16="http://schemas.microsoft.com/office/drawing/2014/main" xmlns="" id="{D29A4CA5-D87D-4B98-B5D7-58479B59EA18}"/>
              </a:ext>
            </a:extLst>
          </p:cNvPr>
          <p:cNvSpPr>
            <a:spLocks noGrp="1"/>
          </p:cNvSpPr>
          <p:nvPr>
            <p:ph sz="quarter" idx="13"/>
          </p:nvPr>
        </p:nvSpPr>
        <p:spPr>
          <a:xfrm>
            <a:off x="628653" y="1608667"/>
            <a:ext cx="9317452" cy="4644869"/>
          </a:xfrm>
        </p:spPr>
        <p:txBody>
          <a:bodyPr/>
          <a:lstStyle/>
          <a:p>
            <a:r>
              <a:rPr lang="en-US" dirty="0">
                <a:solidFill>
                  <a:schemeClr val="tx1"/>
                </a:solidFill>
              </a:rPr>
              <a:t>The College will develop and maintain regulations and procedures to implement the requirements of this Policy.  These regulations and procedures will include information about smoking cessation programs and resources that may be available to students and employees through the College or in the community, compliance and enforcement monitoring activities, and imposition of appropriate sanctions for individuals who are found to have violated this Policy.  </a:t>
            </a:r>
          </a:p>
          <a:p>
            <a:endParaRPr lang="en-US" dirty="0"/>
          </a:p>
        </p:txBody>
      </p:sp>
    </p:spTree>
    <p:extLst>
      <p:ext uri="{BB962C8B-B14F-4D97-AF65-F5344CB8AC3E}">
        <p14:creationId xmlns:p14="http://schemas.microsoft.com/office/powerpoint/2010/main" val="344021985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4B1DE03-355C-419F-B3BD-FDF14AE482B6}"/>
              </a:ext>
            </a:extLst>
          </p:cNvPr>
          <p:cNvSpPr>
            <a:spLocks noGrp="1"/>
          </p:cNvSpPr>
          <p:nvPr>
            <p:ph type="ctrTitle"/>
          </p:nvPr>
        </p:nvSpPr>
        <p:spPr/>
        <p:txBody>
          <a:bodyPr>
            <a:normAutofit/>
          </a:bodyPr>
          <a:lstStyle/>
          <a:p>
            <a:r>
              <a:rPr lang="en-US" dirty="0"/>
              <a:t>Acceptable </a:t>
            </a:r>
            <a:r>
              <a:rPr lang="en-US" sz="4000" dirty="0"/>
              <a:t>exemptions</a:t>
            </a:r>
          </a:p>
        </p:txBody>
      </p:sp>
      <p:sp>
        <p:nvSpPr>
          <p:cNvPr id="4" name="Content Placeholder 3">
            <a:extLst>
              <a:ext uri="{FF2B5EF4-FFF2-40B4-BE49-F238E27FC236}">
                <a16:creationId xmlns:a16="http://schemas.microsoft.com/office/drawing/2014/main" xmlns="" id="{4B45955D-E0EB-4CD4-8EBF-E1D1DFE6EE09}"/>
              </a:ext>
            </a:extLst>
          </p:cNvPr>
          <p:cNvSpPr>
            <a:spLocks noGrp="1"/>
          </p:cNvSpPr>
          <p:nvPr>
            <p:ph sz="quarter" idx="13"/>
          </p:nvPr>
        </p:nvSpPr>
        <p:spPr>
          <a:xfrm>
            <a:off x="628653" y="1608667"/>
            <a:ext cx="8890904" cy="4939090"/>
          </a:xfrm>
        </p:spPr>
        <p:txBody>
          <a:bodyPr>
            <a:normAutofit lnSpcReduction="10000"/>
          </a:bodyPr>
          <a:lstStyle/>
          <a:p>
            <a:pPr marL="342900" indent="-342900">
              <a:lnSpc>
                <a:spcPct val="150000"/>
              </a:lnSpc>
              <a:spcBef>
                <a:spcPts val="1200"/>
              </a:spcBef>
              <a:spcAft>
                <a:spcPts val="1200"/>
              </a:spcAft>
              <a:buClr>
                <a:schemeClr val="accent1"/>
              </a:buClr>
              <a:buSzPct val="100000"/>
              <a:buFont typeface="Arial" panose="020B0604020202020204" pitchFamily="34" charset="0"/>
              <a:buChar char="•"/>
            </a:pPr>
            <a:r>
              <a:rPr lang="en-US" sz="2800" dirty="0">
                <a:solidFill>
                  <a:schemeClr val="tx1"/>
                </a:solidFill>
              </a:rPr>
              <a:t>Smoking or using tobacco inside one’s own vehicle</a:t>
            </a:r>
          </a:p>
          <a:p>
            <a:pPr marL="342900" indent="-342900">
              <a:lnSpc>
                <a:spcPct val="150000"/>
              </a:lnSpc>
              <a:spcBef>
                <a:spcPts val="1200"/>
              </a:spcBef>
              <a:spcAft>
                <a:spcPts val="1200"/>
              </a:spcAft>
              <a:buClr>
                <a:schemeClr val="accent1"/>
              </a:buClr>
              <a:buSzPct val="100000"/>
              <a:buFont typeface="Arial" panose="020B0604020202020204" pitchFamily="34" charset="0"/>
              <a:buChar char="•"/>
            </a:pPr>
            <a:r>
              <a:rPr lang="en-US" sz="2800" dirty="0">
                <a:solidFill>
                  <a:schemeClr val="tx1"/>
                </a:solidFill>
                <a:cs typeface="Arial" panose="020B0604020202020204" pitchFamily="34" charset="0"/>
              </a:rPr>
              <a:t>Research in a </a:t>
            </a:r>
            <a:r>
              <a:rPr lang="en-US" sz="2800" b="1" dirty="0">
                <a:solidFill>
                  <a:schemeClr val="tx1"/>
                </a:solidFill>
                <a:cs typeface="Arial" panose="020B0604020202020204" pitchFamily="34" charset="0"/>
              </a:rPr>
              <a:t>controlled laboratory</a:t>
            </a:r>
            <a:r>
              <a:rPr lang="en-US" sz="2800" dirty="0">
                <a:solidFill>
                  <a:schemeClr val="tx1"/>
                </a:solidFill>
                <a:cs typeface="Arial" panose="020B0604020202020204" pitchFamily="34" charset="0"/>
              </a:rPr>
              <a:t> setting</a:t>
            </a:r>
          </a:p>
          <a:p>
            <a:pPr marL="342900" indent="-342900">
              <a:lnSpc>
                <a:spcPct val="150000"/>
              </a:lnSpc>
              <a:spcBef>
                <a:spcPts val="1200"/>
              </a:spcBef>
              <a:spcAft>
                <a:spcPts val="1200"/>
              </a:spcAft>
              <a:buClr>
                <a:schemeClr val="tx2"/>
              </a:buClr>
              <a:buSzPct val="100000"/>
              <a:buFont typeface="Arial" panose="020B0604020202020204" pitchFamily="34" charset="0"/>
              <a:buChar char="•"/>
            </a:pPr>
            <a:r>
              <a:rPr lang="en-US" sz="2800" dirty="0">
                <a:solidFill>
                  <a:schemeClr val="tx1"/>
                </a:solidFill>
              </a:rPr>
              <a:t>Fundamental traditional and ceremonial use of tobacco by Native American tribal members</a:t>
            </a:r>
          </a:p>
          <a:p>
            <a:pPr marL="342900" indent="-342900">
              <a:lnSpc>
                <a:spcPct val="150000"/>
              </a:lnSpc>
              <a:spcBef>
                <a:spcPts val="1200"/>
              </a:spcBef>
              <a:spcAft>
                <a:spcPts val="1200"/>
              </a:spcAft>
              <a:buClr>
                <a:schemeClr val="tx2"/>
              </a:buClr>
              <a:buSzPct val="100000"/>
              <a:buFont typeface="Arial" panose="020B0604020202020204" pitchFamily="34" charset="0"/>
              <a:buChar char="•"/>
            </a:pPr>
            <a:endParaRPr lang="en-US" dirty="0">
              <a:solidFill>
                <a:schemeClr val="tx1"/>
              </a:solidFill>
              <a:cs typeface="Arial" panose="020B0604020202020204" pitchFamily="34" charset="0"/>
            </a:endParaRPr>
          </a:p>
          <a:p>
            <a:pPr>
              <a:lnSpc>
                <a:spcPct val="150000"/>
              </a:lnSpc>
              <a:spcBef>
                <a:spcPts val="1200"/>
              </a:spcBef>
              <a:spcAft>
                <a:spcPts val="1200"/>
              </a:spcAft>
              <a:buNone/>
            </a:pPr>
            <a:r>
              <a:rPr lang="en-US" sz="2800" dirty="0">
                <a:solidFill>
                  <a:schemeClr val="tx1"/>
                </a:solidFill>
                <a:cs typeface="Arial" panose="020B0604020202020204" pitchFamily="34" charset="0"/>
              </a:rPr>
              <a:t>*Many campus policies contain NO exemptions</a:t>
            </a:r>
          </a:p>
          <a:p>
            <a:endParaRPr lang="en-US" dirty="0"/>
          </a:p>
        </p:txBody>
      </p:sp>
    </p:spTree>
    <p:extLst>
      <p:ext uri="{BB962C8B-B14F-4D97-AF65-F5344CB8AC3E}">
        <p14:creationId xmlns:p14="http://schemas.microsoft.com/office/powerpoint/2010/main" val="379436222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E6AA04C-7130-4413-B07F-485045769DB5}"/>
              </a:ext>
            </a:extLst>
          </p:cNvPr>
          <p:cNvSpPr>
            <a:spLocks noGrp="1"/>
          </p:cNvSpPr>
          <p:nvPr>
            <p:ph type="ctrTitle"/>
          </p:nvPr>
        </p:nvSpPr>
        <p:spPr>
          <a:xfrm>
            <a:off x="628768" y="461063"/>
            <a:ext cx="9347989" cy="601875"/>
          </a:xfrm>
        </p:spPr>
        <p:txBody>
          <a:bodyPr>
            <a:normAutofit/>
          </a:bodyPr>
          <a:lstStyle/>
          <a:p>
            <a:r>
              <a:rPr lang="en-US" sz="3600" dirty="0"/>
              <a:t>Heartland Community College, Illinois</a:t>
            </a:r>
          </a:p>
        </p:txBody>
      </p:sp>
      <p:sp>
        <p:nvSpPr>
          <p:cNvPr id="2" name="TextBox 1">
            <a:extLst>
              <a:ext uri="{FF2B5EF4-FFF2-40B4-BE49-F238E27FC236}">
                <a16:creationId xmlns:a16="http://schemas.microsoft.com/office/drawing/2014/main" xmlns="" id="{6CF78324-D233-48DF-A136-25BB16D6B490}"/>
              </a:ext>
            </a:extLst>
          </p:cNvPr>
          <p:cNvSpPr txBox="1"/>
          <p:nvPr/>
        </p:nvSpPr>
        <p:spPr>
          <a:xfrm>
            <a:off x="522514" y="1567543"/>
            <a:ext cx="9454243" cy="4832092"/>
          </a:xfrm>
          <a:prstGeom prst="rect">
            <a:avLst/>
          </a:prstGeom>
          <a:noFill/>
        </p:spPr>
        <p:txBody>
          <a:bodyPr wrap="square" rtlCol="0">
            <a:spAutoFit/>
          </a:bodyPr>
          <a:lstStyle/>
          <a:p>
            <a:r>
              <a:rPr lang="en-US" sz="2200" dirty="0"/>
              <a:t>For Heartland Community College, "Tobacco Free" means HCC will be completely free from use of all tobacco products including any cigarettes, cigars, pipes, </a:t>
            </a:r>
            <a:r>
              <a:rPr lang="en-US" sz="2200" dirty="0" err="1"/>
              <a:t>beedies</a:t>
            </a:r>
            <a:r>
              <a:rPr lang="en-US" sz="2200" dirty="0"/>
              <a:t>, clove cigarettes and any other smoking product that appears to be a cigarette or electronic cigarette. This policy includes smokeless tobacco, dip, chew, snuff, snus, and any other non-FDA approved nicotine delivery device or product.</a:t>
            </a:r>
          </a:p>
          <a:p>
            <a:endParaRPr lang="en-US" sz="2200" dirty="0"/>
          </a:p>
          <a:p>
            <a:r>
              <a:rPr lang="en-US" sz="2200" dirty="0"/>
              <a:t>Tobacco use is prohibited in all facilities and vehicles owned or leased by Heartland Community College and is prohibited on all College property.</a:t>
            </a:r>
            <a:r>
              <a:rPr lang="en-US" sz="2200" dirty="0">
                <a:highlight>
                  <a:srgbClr val="FFFF00"/>
                </a:highlight>
              </a:rPr>
              <a:t> This policy does not extend to personal motor vehicles</a:t>
            </a:r>
            <a:r>
              <a:rPr lang="en-US" sz="2200" dirty="0"/>
              <a:t>. All tobacco products in use must be properly disposed of prior to entering any College property or exiting a personal vehicle. Littering the remains of tobacco products or any other related waste product on College property is further prohibited.</a:t>
            </a:r>
          </a:p>
        </p:txBody>
      </p:sp>
    </p:spTree>
    <p:extLst>
      <p:ext uri="{BB962C8B-B14F-4D97-AF65-F5344CB8AC3E}">
        <p14:creationId xmlns:p14="http://schemas.microsoft.com/office/powerpoint/2010/main" val="142759545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DA46D86-DE8E-4D4D-9A06-C8744BEEEA11}"/>
              </a:ext>
            </a:extLst>
          </p:cNvPr>
          <p:cNvSpPr>
            <a:spLocks noGrp="1"/>
          </p:cNvSpPr>
          <p:nvPr>
            <p:ph type="ctrTitle"/>
          </p:nvPr>
        </p:nvSpPr>
        <p:spPr>
          <a:xfrm>
            <a:off x="628768" y="461063"/>
            <a:ext cx="8939775" cy="601875"/>
          </a:xfrm>
        </p:spPr>
        <p:txBody>
          <a:bodyPr>
            <a:normAutofit/>
          </a:bodyPr>
          <a:lstStyle/>
          <a:p>
            <a:r>
              <a:rPr lang="en-US" sz="3600" dirty="0"/>
              <a:t>Don’ts</a:t>
            </a:r>
          </a:p>
        </p:txBody>
      </p:sp>
      <p:sp>
        <p:nvSpPr>
          <p:cNvPr id="4" name="Content Placeholder 3">
            <a:extLst>
              <a:ext uri="{FF2B5EF4-FFF2-40B4-BE49-F238E27FC236}">
                <a16:creationId xmlns:a16="http://schemas.microsoft.com/office/drawing/2014/main" xmlns="" id="{7FFF4079-2981-479B-9A10-814384C65628}"/>
              </a:ext>
            </a:extLst>
          </p:cNvPr>
          <p:cNvSpPr>
            <a:spLocks noGrp="1"/>
          </p:cNvSpPr>
          <p:nvPr>
            <p:ph sz="quarter" idx="13"/>
          </p:nvPr>
        </p:nvSpPr>
        <p:spPr>
          <a:xfrm>
            <a:off x="628653" y="1608667"/>
            <a:ext cx="9707333" cy="5064849"/>
          </a:xfrm>
        </p:spPr>
        <p:txBody>
          <a:bodyPr>
            <a:normAutofit/>
          </a:bodyPr>
          <a:lstStyle/>
          <a:p>
            <a:pPr>
              <a:lnSpc>
                <a:spcPct val="150000"/>
              </a:lnSpc>
              <a:spcBef>
                <a:spcPts val="1200"/>
              </a:spcBef>
              <a:spcAft>
                <a:spcPts val="600"/>
              </a:spcAft>
              <a:buClr>
                <a:schemeClr val="tx2"/>
              </a:buClr>
              <a:buSzPct val="125000"/>
              <a:buNone/>
            </a:pPr>
            <a:r>
              <a:rPr lang="en-US" b="1" dirty="0">
                <a:solidFill>
                  <a:schemeClr val="tx1"/>
                </a:solidFill>
              </a:rPr>
              <a:t>Unacceptable exemptions</a:t>
            </a:r>
            <a:endParaRPr lang="en-US" b="1" dirty="0">
              <a:solidFill>
                <a:schemeClr val="tx1"/>
              </a:solidFill>
              <a:cs typeface="Arial" panose="020B0604020202020204" pitchFamily="34" charset="0"/>
            </a:endParaRPr>
          </a:p>
          <a:p>
            <a:pPr marL="342900" indent="-342900">
              <a:lnSpc>
                <a:spcPct val="150000"/>
              </a:lnSpc>
              <a:spcBef>
                <a:spcPts val="1200"/>
              </a:spcBef>
              <a:spcAft>
                <a:spcPts val="600"/>
              </a:spcAft>
              <a:buClr>
                <a:schemeClr val="tx2"/>
              </a:buClr>
              <a:buSzPct val="125000"/>
              <a:buFont typeface="Arial" panose="020B0604020202020204" pitchFamily="34" charset="0"/>
              <a:buChar char="•"/>
            </a:pPr>
            <a:r>
              <a:rPr lang="en-US" dirty="0">
                <a:solidFill>
                  <a:schemeClr val="tx1"/>
                </a:solidFill>
                <a:cs typeface="Arial" panose="020B0604020202020204" pitchFamily="34" charset="0"/>
              </a:rPr>
              <a:t>Theatrical/Artistic</a:t>
            </a:r>
          </a:p>
          <a:p>
            <a:pPr marL="342900" indent="-342900">
              <a:lnSpc>
                <a:spcPct val="150000"/>
              </a:lnSpc>
              <a:spcBef>
                <a:spcPts val="1200"/>
              </a:spcBef>
              <a:spcAft>
                <a:spcPts val="600"/>
              </a:spcAft>
              <a:buClr>
                <a:schemeClr val="tx2"/>
              </a:buClr>
              <a:buSzPct val="125000"/>
              <a:buFont typeface="Arial" panose="020B0604020202020204" pitchFamily="34" charset="0"/>
              <a:buChar char="•"/>
            </a:pPr>
            <a:r>
              <a:rPr lang="en-US" dirty="0">
                <a:solidFill>
                  <a:schemeClr val="tx1"/>
                </a:solidFill>
                <a:cs typeface="Arial" panose="020B0604020202020204" pitchFamily="34" charset="0"/>
              </a:rPr>
              <a:t>Vague Educational and/or Clinical </a:t>
            </a:r>
          </a:p>
          <a:p>
            <a:pPr marL="342900" indent="-342900">
              <a:lnSpc>
                <a:spcPct val="150000"/>
              </a:lnSpc>
              <a:spcBef>
                <a:spcPts val="1200"/>
              </a:spcBef>
              <a:spcAft>
                <a:spcPts val="600"/>
              </a:spcAft>
              <a:buClr>
                <a:schemeClr val="tx2"/>
              </a:buClr>
              <a:buSzPct val="125000"/>
              <a:buFont typeface="Arial" panose="020B0604020202020204" pitchFamily="34" charset="0"/>
              <a:buChar char="•"/>
            </a:pPr>
            <a:r>
              <a:rPr lang="en-US" dirty="0">
                <a:solidFill>
                  <a:schemeClr val="tx1"/>
                </a:solidFill>
                <a:cs typeface="Arial" panose="020B0604020202020204" pitchFamily="34" charset="0"/>
              </a:rPr>
              <a:t>Vague “President’s Permission” Catch-All </a:t>
            </a:r>
          </a:p>
          <a:p>
            <a:pPr marL="342900" indent="-342900">
              <a:lnSpc>
                <a:spcPct val="150000"/>
              </a:lnSpc>
              <a:spcBef>
                <a:spcPts val="1200"/>
              </a:spcBef>
              <a:spcAft>
                <a:spcPts val="600"/>
              </a:spcAft>
              <a:buClr>
                <a:schemeClr val="tx2"/>
              </a:buClr>
              <a:buSzPct val="125000"/>
              <a:buFont typeface="Arial" panose="020B0604020202020204" pitchFamily="34" charset="0"/>
              <a:buChar char="•"/>
            </a:pPr>
            <a:r>
              <a:rPr lang="en-US" dirty="0">
                <a:solidFill>
                  <a:schemeClr val="tx1"/>
                </a:solidFill>
                <a:cs typeface="Arial" panose="020B0604020202020204" pitchFamily="34" charset="0"/>
              </a:rPr>
              <a:t>Special Areas/Special Times (e.g. Sports Arenas, Special Events, Leased Properties)</a:t>
            </a:r>
          </a:p>
          <a:p>
            <a:pPr marL="342900" indent="-342900">
              <a:lnSpc>
                <a:spcPct val="150000"/>
              </a:lnSpc>
              <a:spcBef>
                <a:spcPts val="1200"/>
              </a:spcBef>
              <a:spcAft>
                <a:spcPts val="600"/>
              </a:spcAft>
              <a:buClr>
                <a:schemeClr val="tx2"/>
              </a:buClr>
              <a:buSzPct val="125000"/>
              <a:buFont typeface="Arial" panose="020B0604020202020204" pitchFamily="34" charset="0"/>
              <a:buChar char="•"/>
            </a:pPr>
            <a:r>
              <a:rPr lang="en-US" dirty="0">
                <a:solidFill>
                  <a:schemeClr val="tx1"/>
                </a:solidFill>
                <a:cs typeface="Arial" panose="020B0604020202020204" pitchFamily="34" charset="0"/>
              </a:rPr>
              <a:t>System-Wide Policies Granting Satellites Discretion</a:t>
            </a:r>
          </a:p>
          <a:p>
            <a:endParaRPr lang="en-US" dirty="0"/>
          </a:p>
        </p:txBody>
      </p:sp>
    </p:spTree>
    <p:extLst>
      <p:ext uri="{BB962C8B-B14F-4D97-AF65-F5344CB8AC3E}">
        <p14:creationId xmlns:p14="http://schemas.microsoft.com/office/powerpoint/2010/main" val="248218620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9DCE468-D5FF-4C73-8DC9-D7720C64B73A}"/>
              </a:ext>
            </a:extLst>
          </p:cNvPr>
          <p:cNvSpPr>
            <a:spLocks noGrp="1"/>
          </p:cNvSpPr>
          <p:nvPr>
            <p:ph type="ctrTitle"/>
          </p:nvPr>
        </p:nvSpPr>
        <p:spPr/>
        <p:txBody>
          <a:bodyPr>
            <a:normAutofit/>
          </a:bodyPr>
          <a:lstStyle/>
          <a:p>
            <a:r>
              <a:rPr lang="en-US" sz="3600" dirty="0"/>
              <a:t>Compliance</a:t>
            </a:r>
          </a:p>
        </p:txBody>
      </p:sp>
      <p:pic>
        <p:nvPicPr>
          <p:cNvPr id="5" name="Content Placeholder 4">
            <a:extLst>
              <a:ext uri="{FF2B5EF4-FFF2-40B4-BE49-F238E27FC236}">
                <a16:creationId xmlns:a16="http://schemas.microsoft.com/office/drawing/2014/main" xmlns="" id="{BF261A8C-0D72-41B8-A240-2B4AEEA2269E}"/>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2113755" y="1762069"/>
            <a:ext cx="7001669" cy="4867331"/>
          </a:xfrm>
          <a:prstGeom prst="rect">
            <a:avLst/>
          </a:prstGeom>
        </p:spPr>
      </p:pic>
    </p:spTree>
    <p:extLst>
      <p:ext uri="{BB962C8B-B14F-4D97-AF65-F5344CB8AC3E}">
        <p14:creationId xmlns:p14="http://schemas.microsoft.com/office/powerpoint/2010/main" val="266815442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821" y="2443190"/>
            <a:ext cx="4314306" cy="1785104"/>
          </a:xfrm>
          <a:prstGeom prst="rect">
            <a:avLst/>
          </a:prstGeom>
          <a:noFill/>
        </p:spPr>
        <p:txBody>
          <a:bodyPr wrap="square" rtlCol="0">
            <a:spAutoFit/>
          </a:bodyPr>
          <a:lstStyle/>
          <a:p>
            <a:pPr marL="214313" indent="-214313">
              <a:buFont typeface="Arial" panose="020B0604020202020204" pitchFamily="34" charset="0"/>
              <a:buChar char="•"/>
            </a:pPr>
            <a:r>
              <a:rPr lang="en-US" sz="2200" dirty="0">
                <a:latin typeface="Arial" panose="020B0604020202020204" pitchFamily="34" charset="0"/>
                <a:cs typeface="Arial" panose="020B0604020202020204" pitchFamily="34" charset="0"/>
              </a:rPr>
              <a:t>Raise awareness about policy and tobacco treatment services </a:t>
            </a:r>
          </a:p>
          <a:p>
            <a:pPr marL="214313" indent="-214313">
              <a:buFont typeface="Arial" panose="020B0604020202020204" pitchFamily="34" charset="0"/>
              <a:buChar char="•"/>
            </a:pPr>
            <a:r>
              <a:rPr lang="en-US" sz="2200" dirty="0">
                <a:latin typeface="Arial" panose="020B0604020202020204" pitchFamily="34" charset="0"/>
                <a:cs typeface="Arial" panose="020B0604020202020204" pitchFamily="34" charset="0"/>
              </a:rPr>
              <a:t>Often includes encouraging campus community members to approach violators </a:t>
            </a:r>
          </a:p>
        </p:txBody>
      </p:sp>
      <p:sp>
        <p:nvSpPr>
          <p:cNvPr id="3" name="TextBox 2"/>
          <p:cNvSpPr txBox="1"/>
          <p:nvPr/>
        </p:nvSpPr>
        <p:spPr>
          <a:xfrm>
            <a:off x="966821" y="1812248"/>
            <a:ext cx="4158048" cy="461665"/>
          </a:xfrm>
          <a:prstGeom prst="rect">
            <a:avLst/>
          </a:prstGeom>
          <a:noFill/>
        </p:spPr>
        <p:txBody>
          <a:bodyPr wrap="square" rtlCol="0">
            <a:spAutoFit/>
          </a:bodyPr>
          <a:lstStyle/>
          <a:p>
            <a:r>
              <a:rPr lang="en-US" sz="2400" dirty="0">
                <a:solidFill>
                  <a:schemeClr val="tx2"/>
                </a:solidFill>
                <a:latin typeface="Arial" panose="020B0604020202020204" pitchFamily="34" charset="0"/>
                <a:cs typeface="Arial" panose="020B0604020202020204" pitchFamily="34" charset="0"/>
              </a:rPr>
              <a:t>Social Normative Approach</a:t>
            </a:r>
            <a:endParaRPr lang="en-US" sz="2400" b="1" dirty="0">
              <a:solidFill>
                <a:schemeClr val="tx2"/>
              </a:solidFill>
              <a:latin typeface="Arial" panose="020B0604020202020204" pitchFamily="34" charset="0"/>
              <a:cs typeface="Arial" panose="020B0604020202020204" pitchFamily="34" charset="0"/>
            </a:endParaRPr>
          </a:p>
        </p:txBody>
      </p:sp>
      <p:sp>
        <p:nvSpPr>
          <p:cNvPr id="4" name="TextBox 3"/>
          <p:cNvSpPr txBox="1"/>
          <p:nvPr/>
        </p:nvSpPr>
        <p:spPr>
          <a:xfrm>
            <a:off x="7135318" y="1875163"/>
            <a:ext cx="4366862" cy="461665"/>
          </a:xfrm>
          <a:prstGeom prst="rect">
            <a:avLst/>
          </a:prstGeom>
          <a:noFill/>
        </p:spPr>
        <p:txBody>
          <a:bodyPr wrap="square" rtlCol="0">
            <a:spAutoFit/>
          </a:bodyPr>
          <a:lstStyle/>
          <a:p>
            <a:r>
              <a:rPr lang="en-US" sz="2400" dirty="0">
                <a:solidFill>
                  <a:schemeClr val="tx2"/>
                </a:solidFill>
                <a:latin typeface="Arial" panose="020B0604020202020204" pitchFamily="34" charset="0"/>
                <a:cs typeface="Arial" panose="020B0604020202020204" pitchFamily="34" charset="0"/>
              </a:rPr>
              <a:t>Punitive Enforcement </a:t>
            </a:r>
            <a:endParaRPr lang="en-US" sz="24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6780550" y="2443191"/>
            <a:ext cx="4155432" cy="1785104"/>
          </a:xfrm>
          <a:prstGeom prst="rect">
            <a:avLst/>
          </a:prstGeom>
          <a:noFill/>
        </p:spPr>
        <p:txBody>
          <a:bodyPr wrap="square" rtlCol="0">
            <a:spAutoFit/>
          </a:bodyPr>
          <a:lstStyle/>
          <a:p>
            <a:pPr marL="214313" indent="-214313">
              <a:buFont typeface="Arial" panose="020B0604020202020204" pitchFamily="34" charset="0"/>
              <a:buChar char="•"/>
            </a:pPr>
            <a:r>
              <a:rPr lang="en-US" sz="2200" dirty="0">
                <a:latin typeface="Arial" panose="020B0604020202020204" pitchFamily="34" charset="0"/>
                <a:cs typeface="Arial" panose="020B0604020202020204" pitchFamily="34" charset="0"/>
              </a:rPr>
              <a:t>Enforcement through typical campus channels (e.g., Student Affairs)</a:t>
            </a:r>
          </a:p>
          <a:p>
            <a:pPr marL="214313" indent="-214313">
              <a:buFont typeface="Arial" panose="020B0604020202020204" pitchFamily="34" charset="0"/>
              <a:buChar char="•"/>
            </a:pPr>
            <a:r>
              <a:rPr lang="en-US" sz="2200" dirty="0">
                <a:latin typeface="Arial" panose="020B0604020202020204" pitchFamily="34" charset="0"/>
                <a:cs typeface="Arial" panose="020B0604020202020204" pitchFamily="34" charset="0"/>
              </a:rPr>
              <a:t>Citations/fines issued by campus security/police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1675" t="8930" r="21915" b="32618"/>
          <a:stretch/>
        </p:blipFill>
        <p:spPr>
          <a:xfrm>
            <a:off x="7639213" y="4371339"/>
            <a:ext cx="1703288" cy="235325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417" y="4367063"/>
            <a:ext cx="3375747" cy="2190001"/>
          </a:xfrm>
          <a:prstGeom prst="rect">
            <a:avLst/>
          </a:prstGeom>
        </p:spPr>
      </p:pic>
      <p:sp>
        <p:nvSpPr>
          <p:cNvPr id="12" name="Title 11">
            <a:extLst>
              <a:ext uri="{FF2B5EF4-FFF2-40B4-BE49-F238E27FC236}">
                <a16:creationId xmlns:a16="http://schemas.microsoft.com/office/drawing/2014/main" xmlns="" id="{9D0528CC-D2AC-4573-BF70-008BF0E848AE}"/>
              </a:ext>
            </a:extLst>
          </p:cNvPr>
          <p:cNvSpPr>
            <a:spLocks noGrp="1"/>
          </p:cNvSpPr>
          <p:nvPr>
            <p:ph type="ctrTitle"/>
          </p:nvPr>
        </p:nvSpPr>
        <p:spPr>
          <a:xfrm>
            <a:off x="367511" y="367756"/>
            <a:ext cx="8123346" cy="601875"/>
          </a:xfrm>
        </p:spPr>
        <p:txBody>
          <a:bodyPr>
            <a:normAutofit/>
          </a:bodyPr>
          <a:lstStyle/>
          <a:p>
            <a:r>
              <a:rPr lang="en-US" sz="3600" dirty="0"/>
              <a:t>Enforcement: Two approaches</a:t>
            </a:r>
          </a:p>
        </p:txBody>
      </p:sp>
    </p:spTree>
    <p:extLst>
      <p:ext uri="{BB962C8B-B14F-4D97-AF65-F5344CB8AC3E}">
        <p14:creationId xmlns:p14="http://schemas.microsoft.com/office/powerpoint/2010/main" val="339705071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50DB1B3-AC4B-4811-B7ED-3A508DA43F9E}"/>
              </a:ext>
            </a:extLst>
          </p:cNvPr>
          <p:cNvSpPr>
            <a:spLocks noGrp="1"/>
          </p:cNvSpPr>
          <p:nvPr>
            <p:ph type="ctrTitle"/>
          </p:nvPr>
        </p:nvSpPr>
        <p:spPr>
          <a:xfrm>
            <a:off x="445888" y="278183"/>
            <a:ext cx="8831116" cy="601875"/>
          </a:xfrm>
        </p:spPr>
        <p:txBody>
          <a:bodyPr>
            <a:normAutofit/>
          </a:bodyPr>
          <a:lstStyle/>
          <a:p>
            <a:r>
              <a:rPr lang="en-US" sz="3600" dirty="0"/>
              <a:t>100% smoke or tobacco-free policy</a:t>
            </a:r>
          </a:p>
        </p:txBody>
      </p:sp>
      <p:sp>
        <p:nvSpPr>
          <p:cNvPr id="4" name="Content Placeholder 3">
            <a:extLst>
              <a:ext uri="{FF2B5EF4-FFF2-40B4-BE49-F238E27FC236}">
                <a16:creationId xmlns:a16="http://schemas.microsoft.com/office/drawing/2014/main" xmlns="" id="{ACA5B94E-1940-4743-8C25-AF4FA49F6824}"/>
              </a:ext>
            </a:extLst>
          </p:cNvPr>
          <p:cNvSpPr>
            <a:spLocks noGrp="1"/>
          </p:cNvSpPr>
          <p:nvPr>
            <p:ph sz="quarter" idx="13"/>
          </p:nvPr>
        </p:nvSpPr>
        <p:spPr>
          <a:xfrm>
            <a:off x="628653" y="1608667"/>
            <a:ext cx="9495061" cy="4644869"/>
          </a:xfrm>
        </p:spPr>
        <p:txBody>
          <a:bodyPr>
            <a:normAutofit/>
          </a:bodyPr>
          <a:lstStyle/>
          <a:p>
            <a:pPr lvl="1">
              <a:spcAft>
                <a:spcPts val="3000"/>
              </a:spcAft>
              <a:buSzPct val="100000"/>
            </a:pPr>
            <a:r>
              <a:rPr lang="en-US" sz="2800" b="1" dirty="0">
                <a:solidFill>
                  <a:schemeClr val="tx1"/>
                </a:solidFill>
                <a:latin typeface="Arial" panose="020B0604020202020204" pitchFamily="34" charset="0"/>
                <a:cs typeface="Arial" panose="020B0604020202020204" pitchFamily="34" charset="0"/>
              </a:rPr>
              <a:t>100% Smoke-free = </a:t>
            </a:r>
            <a:r>
              <a:rPr lang="en-US" sz="2800" dirty="0">
                <a:solidFill>
                  <a:schemeClr val="tx1"/>
                </a:solidFill>
                <a:latin typeface="Arial" panose="020B0604020202020204" pitchFamily="34" charset="0"/>
                <a:cs typeface="Arial" panose="020B0604020202020204" pitchFamily="34" charset="0"/>
              </a:rPr>
              <a:t>Smoking is prohibited everywhere on campus, indoors and out, at all times.</a:t>
            </a:r>
          </a:p>
          <a:p>
            <a:pPr lvl="1">
              <a:spcAft>
                <a:spcPts val="3000"/>
              </a:spcAft>
              <a:buSzPct val="100000"/>
            </a:pPr>
            <a:endParaRPr lang="en-US" sz="2800" dirty="0">
              <a:solidFill>
                <a:schemeClr val="tx1"/>
              </a:solidFill>
              <a:latin typeface="Arial" panose="020B0604020202020204" pitchFamily="34" charset="0"/>
              <a:cs typeface="Arial" panose="020B0604020202020204" pitchFamily="34" charset="0"/>
            </a:endParaRPr>
          </a:p>
          <a:p>
            <a:pPr lvl="1">
              <a:spcAft>
                <a:spcPts val="3000"/>
              </a:spcAft>
              <a:buSzPct val="100000"/>
            </a:pPr>
            <a:r>
              <a:rPr lang="en-US" sz="2800" b="1" dirty="0">
                <a:solidFill>
                  <a:schemeClr val="tx1"/>
                </a:solidFill>
                <a:latin typeface="Arial" panose="020B0604020202020204" pitchFamily="34" charset="0"/>
                <a:cs typeface="Arial" panose="020B0604020202020204" pitchFamily="34" charset="0"/>
              </a:rPr>
              <a:t>100% Tobacco-free = </a:t>
            </a:r>
            <a:r>
              <a:rPr lang="en-US" sz="2800" dirty="0">
                <a:solidFill>
                  <a:schemeClr val="tx1"/>
                </a:solidFill>
                <a:latin typeface="Arial" panose="020B0604020202020204" pitchFamily="34" charset="0"/>
                <a:cs typeface="Arial" panose="020B0604020202020204" pitchFamily="34" charset="0"/>
              </a:rPr>
              <a:t>Use of all tobacco products, including non-combustibles, is prohibited everywhere on campus, indoors and out, at all times.</a:t>
            </a:r>
          </a:p>
          <a:p>
            <a:pPr>
              <a:buNone/>
            </a:pPr>
            <a:endParaRPr lang="en-US" dirty="0"/>
          </a:p>
        </p:txBody>
      </p:sp>
    </p:spTree>
    <p:extLst>
      <p:ext uri="{BB962C8B-B14F-4D97-AF65-F5344CB8AC3E}">
        <p14:creationId xmlns:p14="http://schemas.microsoft.com/office/powerpoint/2010/main" val="227746761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4F610782-EA23-4AFF-8FAD-8C4B77CA11D4}"/>
              </a:ext>
            </a:extLst>
          </p:cNvPr>
          <p:cNvSpPr>
            <a:spLocks noGrp="1"/>
          </p:cNvSpPr>
          <p:nvPr>
            <p:ph sz="quarter" idx="12"/>
          </p:nvPr>
        </p:nvSpPr>
        <p:spPr>
          <a:xfrm>
            <a:off x="628768" y="1885950"/>
            <a:ext cx="8958310" cy="6858000"/>
          </a:xfrm>
        </p:spPr>
        <p:txBody>
          <a:bodyPr>
            <a:normAutofit/>
          </a:bodyPr>
          <a:lstStyle/>
          <a:p>
            <a:pPr marL="457200" indent="-457200" algn="l">
              <a:buFont typeface="Arial" panose="020B0604020202020204" pitchFamily="34" charset="0"/>
              <a:buChar char="•"/>
            </a:pPr>
            <a:r>
              <a:rPr lang="en-US" sz="2800" dirty="0">
                <a:solidFill>
                  <a:schemeClr val="tx1"/>
                </a:solidFill>
              </a:rPr>
              <a:t>Shared responsibility of entire campus</a:t>
            </a:r>
          </a:p>
          <a:p>
            <a:pPr marL="457200" indent="-457200" algn="l">
              <a:buFont typeface="Arial" panose="020B0604020202020204" pitchFamily="34" charset="0"/>
              <a:buChar char="•"/>
            </a:pPr>
            <a:endParaRPr lang="en-US" sz="2800" dirty="0">
              <a:solidFill>
                <a:schemeClr val="tx1"/>
              </a:solidFill>
            </a:endParaRPr>
          </a:p>
          <a:p>
            <a:pPr marL="457200" indent="-457200" algn="l">
              <a:buFont typeface="Arial" panose="020B0604020202020204" pitchFamily="34" charset="0"/>
              <a:buChar char="•"/>
            </a:pPr>
            <a:r>
              <a:rPr lang="en-US" sz="2800" dirty="0">
                <a:solidFill>
                  <a:schemeClr val="tx1"/>
                </a:solidFill>
              </a:rPr>
              <a:t>Example from Bakersfield College</a:t>
            </a:r>
          </a:p>
          <a:p>
            <a:pPr algn="l"/>
            <a:endParaRPr lang="en-US" sz="2800" dirty="0">
              <a:solidFill>
                <a:schemeClr val="tx1"/>
              </a:solidFill>
            </a:endParaRPr>
          </a:p>
          <a:p>
            <a:pPr algn="l"/>
            <a:r>
              <a:rPr lang="en-US" sz="2800" dirty="0">
                <a:solidFill>
                  <a:schemeClr val="tx1"/>
                </a:solidFill>
              </a:rPr>
              <a:t>Each member of the College community, including, students, faculty, staff, and volunteers, is responsible for observing and adhering to the Tobacco-Free Environment Policy.</a:t>
            </a:r>
          </a:p>
        </p:txBody>
      </p:sp>
      <p:sp>
        <p:nvSpPr>
          <p:cNvPr id="7" name="Title 6">
            <a:extLst>
              <a:ext uri="{FF2B5EF4-FFF2-40B4-BE49-F238E27FC236}">
                <a16:creationId xmlns:a16="http://schemas.microsoft.com/office/drawing/2014/main" xmlns="" id="{F7E226DD-9DF2-49E7-950D-F34E7B703B35}"/>
              </a:ext>
            </a:extLst>
          </p:cNvPr>
          <p:cNvSpPr>
            <a:spLocks noGrp="1"/>
          </p:cNvSpPr>
          <p:nvPr>
            <p:ph type="ctrTitle"/>
          </p:nvPr>
        </p:nvSpPr>
        <p:spPr/>
        <p:txBody>
          <a:bodyPr>
            <a:normAutofit/>
          </a:bodyPr>
          <a:lstStyle/>
          <a:p>
            <a:r>
              <a:rPr lang="en-US" sz="3600" dirty="0"/>
              <a:t>Voluntary compliance</a:t>
            </a:r>
          </a:p>
        </p:txBody>
      </p:sp>
    </p:spTree>
    <p:extLst>
      <p:ext uri="{BB962C8B-B14F-4D97-AF65-F5344CB8AC3E}">
        <p14:creationId xmlns:p14="http://schemas.microsoft.com/office/powerpoint/2010/main" val="189117251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BE7AD0D-9070-4B93-8734-B99113D0AF51}"/>
              </a:ext>
            </a:extLst>
          </p:cNvPr>
          <p:cNvSpPr>
            <a:spLocks noGrp="1"/>
          </p:cNvSpPr>
          <p:nvPr>
            <p:ph type="ctrTitle"/>
          </p:nvPr>
        </p:nvSpPr>
        <p:spPr/>
        <p:txBody>
          <a:bodyPr>
            <a:normAutofit/>
          </a:bodyPr>
          <a:lstStyle/>
          <a:p>
            <a:r>
              <a:rPr lang="en-US" sz="3600" dirty="0"/>
              <a:t>Disciplinary</a:t>
            </a:r>
          </a:p>
        </p:txBody>
      </p:sp>
      <p:sp>
        <p:nvSpPr>
          <p:cNvPr id="4" name="Content Placeholder 3">
            <a:extLst>
              <a:ext uri="{FF2B5EF4-FFF2-40B4-BE49-F238E27FC236}">
                <a16:creationId xmlns:a16="http://schemas.microsoft.com/office/drawing/2014/main" xmlns="" id="{050F8F63-451A-4E83-9FB7-B7DB37BC2B28}"/>
              </a:ext>
            </a:extLst>
          </p:cNvPr>
          <p:cNvSpPr>
            <a:spLocks noGrp="1"/>
          </p:cNvSpPr>
          <p:nvPr>
            <p:ph sz="quarter" idx="13"/>
          </p:nvPr>
        </p:nvSpPr>
        <p:spPr>
          <a:xfrm>
            <a:off x="628768" y="1897425"/>
            <a:ext cx="8343897" cy="4644869"/>
          </a:xfrm>
        </p:spPr>
        <p:txBody>
          <a:bodyPr>
            <a:normAutofit/>
          </a:bodyPr>
          <a:lstStyle/>
          <a:p>
            <a:r>
              <a:rPr lang="en-US" sz="2800" dirty="0">
                <a:solidFill>
                  <a:schemeClr val="tx1"/>
                </a:solidFill>
              </a:rPr>
              <a:t>Progressive disciplinary actions</a:t>
            </a:r>
          </a:p>
          <a:p>
            <a:pPr lvl="1">
              <a:buSzPct val="100000"/>
            </a:pPr>
            <a:r>
              <a:rPr lang="en-US" sz="2800" dirty="0">
                <a:solidFill>
                  <a:schemeClr val="tx1"/>
                </a:solidFill>
              </a:rPr>
              <a:t>Oral warning (policy reminder card)</a:t>
            </a:r>
          </a:p>
          <a:p>
            <a:pPr lvl="1">
              <a:buSzPct val="100000"/>
            </a:pPr>
            <a:r>
              <a:rPr lang="en-US" sz="2800" dirty="0">
                <a:solidFill>
                  <a:schemeClr val="tx1"/>
                </a:solidFill>
              </a:rPr>
              <a:t>Written warning and/or reprimand</a:t>
            </a:r>
          </a:p>
          <a:p>
            <a:pPr lvl="1">
              <a:buSzPct val="100000"/>
            </a:pPr>
            <a:r>
              <a:rPr lang="en-US" sz="2800" dirty="0">
                <a:solidFill>
                  <a:schemeClr val="tx1"/>
                </a:solidFill>
              </a:rPr>
              <a:t>Employees: Meet with HR Director and supervisor </a:t>
            </a:r>
          </a:p>
          <a:p>
            <a:pPr lvl="1">
              <a:buSzPct val="100000"/>
            </a:pPr>
            <a:r>
              <a:rPr lang="en-US" sz="2800" dirty="0">
                <a:solidFill>
                  <a:schemeClr val="tx1"/>
                </a:solidFill>
              </a:rPr>
              <a:t>Students: Meet with Dean of Students</a:t>
            </a:r>
          </a:p>
          <a:p>
            <a:pPr>
              <a:buNone/>
            </a:pPr>
            <a:endParaRPr lang="en-US" sz="2800" dirty="0">
              <a:solidFill>
                <a:schemeClr val="tx1"/>
              </a:solidFill>
            </a:endParaRPr>
          </a:p>
          <a:p>
            <a:pPr>
              <a:buNone/>
            </a:pPr>
            <a:r>
              <a:rPr lang="en-US" sz="2800" dirty="0">
                <a:solidFill>
                  <a:schemeClr val="tx1"/>
                </a:solidFill>
              </a:rPr>
              <a:t>Online trainings (cessation or the policy)</a:t>
            </a:r>
          </a:p>
        </p:txBody>
      </p:sp>
    </p:spTree>
    <p:extLst>
      <p:ext uri="{BB962C8B-B14F-4D97-AF65-F5344CB8AC3E}">
        <p14:creationId xmlns:p14="http://schemas.microsoft.com/office/powerpoint/2010/main" val="8796335"/>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DA55656-B463-4BFA-A0FA-B5258A61C40F}"/>
              </a:ext>
            </a:extLst>
          </p:cNvPr>
          <p:cNvSpPr>
            <a:spLocks noGrp="1"/>
          </p:cNvSpPr>
          <p:nvPr>
            <p:ph type="ctrTitle"/>
          </p:nvPr>
        </p:nvSpPr>
        <p:spPr/>
        <p:txBody>
          <a:bodyPr>
            <a:normAutofit/>
          </a:bodyPr>
          <a:lstStyle/>
          <a:p>
            <a:r>
              <a:rPr lang="en-US" sz="3600" dirty="0"/>
              <a:t>Administrative fine</a:t>
            </a:r>
          </a:p>
        </p:txBody>
      </p:sp>
      <p:sp>
        <p:nvSpPr>
          <p:cNvPr id="4" name="Content Placeholder 3">
            <a:extLst>
              <a:ext uri="{FF2B5EF4-FFF2-40B4-BE49-F238E27FC236}">
                <a16:creationId xmlns:a16="http://schemas.microsoft.com/office/drawing/2014/main" xmlns="" id="{9B8AAA76-582F-45E3-9FD5-0CCD186890C6}"/>
              </a:ext>
            </a:extLst>
          </p:cNvPr>
          <p:cNvSpPr>
            <a:spLocks noGrp="1"/>
          </p:cNvSpPr>
          <p:nvPr>
            <p:ph sz="quarter" idx="13"/>
          </p:nvPr>
        </p:nvSpPr>
        <p:spPr>
          <a:xfrm>
            <a:off x="628653" y="1608667"/>
            <a:ext cx="7600947" cy="4644869"/>
          </a:xfrm>
        </p:spPr>
        <p:txBody>
          <a:bodyPr>
            <a:normAutofit/>
          </a:bodyPr>
          <a:lstStyle/>
          <a:p>
            <a:pPr lvl="1">
              <a:buSzPct val="100000"/>
            </a:pPr>
            <a:r>
              <a:rPr lang="en-US" sz="3200" dirty="0">
                <a:solidFill>
                  <a:schemeClr val="tx1"/>
                </a:solidFill>
              </a:rPr>
              <a:t>Range from $10 to $50 a violation</a:t>
            </a:r>
          </a:p>
          <a:p>
            <a:pPr lvl="1">
              <a:buSzPct val="100000"/>
            </a:pPr>
            <a:endParaRPr lang="en-US" sz="3200" dirty="0">
              <a:solidFill>
                <a:schemeClr val="tx1"/>
              </a:solidFill>
            </a:endParaRPr>
          </a:p>
          <a:p>
            <a:pPr lvl="1">
              <a:buSzPct val="100000"/>
            </a:pPr>
            <a:r>
              <a:rPr lang="en-US" sz="3200" dirty="0">
                <a:solidFill>
                  <a:schemeClr val="tx1"/>
                </a:solidFill>
              </a:rPr>
              <a:t>Requires involvement of campus police or security</a:t>
            </a:r>
          </a:p>
          <a:p>
            <a:pPr lvl="1">
              <a:buSzPct val="100000"/>
            </a:pPr>
            <a:endParaRPr lang="en-US" sz="3200" dirty="0">
              <a:solidFill>
                <a:schemeClr val="tx1"/>
              </a:solidFill>
            </a:endParaRPr>
          </a:p>
          <a:p>
            <a:pPr lvl="1">
              <a:buSzPct val="100000"/>
            </a:pPr>
            <a:r>
              <a:rPr lang="en-US" sz="3200" dirty="0">
                <a:solidFill>
                  <a:schemeClr val="tx1"/>
                </a:solidFill>
              </a:rPr>
              <a:t>Fines go back to college to support cessation or policy enforcement</a:t>
            </a:r>
          </a:p>
        </p:txBody>
      </p:sp>
    </p:spTree>
    <p:extLst>
      <p:ext uri="{BB962C8B-B14F-4D97-AF65-F5344CB8AC3E}">
        <p14:creationId xmlns:p14="http://schemas.microsoft.com/office/powerpoint/2010/main" val="253881615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D43F987-E034-4545-BD0E-EC3409C2EE89}"/>
              </a:ext>
            </a:extLst>
          </p:cNvPr>
          <p:cNvSpPr>
            <a:spLocks noGrp="1"/>
          </p:cNvSpPr>
          <p:nvPr>
            <p:ph type="ctrTitle"/>
          </p:nvPr>
        </p:nvSpPr>
        <p:spPr>
          <a:xfrm>
            <a:off x="628768" y="461063"/>
            <a:ext cx="8017927" cy="601875"/>
          </a:xfrm>
        </p:spPr>
        <p:txBody>
          <a:bodyPr>
            <a:normAutofit/>
          </a:bodyPr>
          <a:lstStyle/>
          <a:p>
            <a:r>
              <a:rPr lang="en-US" sz="3600" dirty="0"/>
              <a:t>Example: University of Kentucky</a:t>
            </a:r>
          </a:p>
        </p:txBody>
      </p:sp>
      <p:pic>
        <p:nvPicPr>
          <p:cNvPr id="5" name="Picture 4">
            <a:extLst>
              <a:ext uri="{FF2B5EF4-FFF2-40B4-BE49-F238E27FC236}">
                <a16:creationId xmlns:a16="http://schemas.microsoft.com/office/drawing/2014/main" xmlns="" id="{6EF8C91A-ABC8-40FC-B98F-C238881BD999}"/>
              </a:ext>
            </a:extLst>
          </p:cNvPr>
          <p:cNvPicPr>
            <a:picLocks noChangeAspect="1"/>
          </p:cNvPicPr>
          <p:nvPr/>
        </p:nvPicPr>
        <p:blipFill>
          <a:blip r:embed="rId3"/>
          <a:stretch>
            <a:fillRect/>
          </a:stretch>
        </p:blipFill>
        <p:spPr>
          <a:xfrm>
            <a:off x="628768" y="1457227"/>
            <a:ext cx="4303828" cy="5208537"/>
          </a:xfrm>
          <a:prstGeom prst="rect">
            <a:avLst/>
          </a:prstGeom>
        </p:spPr>
      </p:pic>
      <p:pic>
        <p:nvPicPr>
          <p:cNvPr id="6" name="Picture 2" descr="Tobacco-free Take Action!">
            <a:extLst>
              <a:ext uri="{FF2B5EF4-FFF2-40B4-BE49-F238E27FC236}">
                <a16:creationId xmlns:a16="http://schemas.microsoft.com/office/drawing/2014/main" xmlns="" id="{A0D2E867-74C7-4C7B-813C-8DED8ED08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873" y="2502980"/>
            <a:ext cx="3106939" cy="309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73835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157203-750B-490C-827F-5827E6935EE8}"/>
              </a:ext>
            </a:extLst>
          </p:cNvPr>
          <p:cNvSpPr>
            <a:spLocks noGrp="1"/>
          </p:cNvSpPr>
          <p:nvPr>
            <p:ph type="ctrTitle"/>
          </p:nvPr>
        </p:nvSpPr>
        <p:spPr>
          <a:xfrm>
            <a:off x="628768" y="461063"/>
            <a:ext cx="6542053" cy="601875"/>
          </a:xfrm>
        </p:spPr>
        <p:txBody>
          <a:bodyPr>
            <a:normAutofit/>
          </a:bodyPr>
          <a:lstStyle/>
          <a:p>
            <a:r>
              <a:rPr lang="en-US" sz="3600" dirty="0"/>
              <a:t>UKY: Student ambassadors</a:t>
            </a:r>
          </a:p>
        </p:txBody>
      </p:sp>
      <p:sp>
        <p:nvSpPr>
          <p:cNvPr id="4" name="Content Placeholder 3">
            <a:extLst>
              <a:ext uri="{FF2B5EF4-FFF2-40B4-BE49-F238E27FC236}">
                <a16:creationId xmlns:a16="http://schemas.microsoft.com/office/drawing/2014/main" xmlns="" id="{42AF33D8-E2C8-4508-B965-AADD91282651}"/>
              </a:ext>
            </a:extLst>
          </p:cNvPr>
          <p:cNvSpPr>
            <a:spLocks noGrp="1"/>
          </p:cNvSpPr>
          <p:nvPr>
            <p:ph sz="quarter" idx="13"/>
          </p:nvPr>
        </p:nvSpPr>
        <p:spPr>
          <a:xfrm>
            <a:off x="628768" y="1777267"/>
            <a:ext cx="8531389" cy="4644869"/>
          </a:xfrm>
        </p:spPr>
        <p:txBody>
          <a:bodyPr>
            <a:normAutofit lnSpcReduction="10000"/>
          </a:bodyPr>
          <a:lstStyle/>
          <a:p>
            <a:r>
              <a:rPr lang="en-US" altLang="en-US" sz="2800" dirty="0">
                <a:solidFill>
                  <a:schemeClr val="tx1"/>
                </a:solidFill>
                <a:latin typeface="Arial" charset="0"/>
                <a:cs typeface="Arial" charset="0"/>
              </a:rPr>
              <a:t>Student ambassadors are trained in:  </a:t>
            </a:r>
          </a:p>
          <a:p>
            <a:pPr lvl="1">
              <a:lnSpc>
                <a:spcPct val="150000"/>
              </a:lnSpc>
            </a:pPr>
            <a:r>
              <a:rPr lang="en-US" altLang="en-US" sz="2800" dirty="0">
                <a:solidFill>
                  <a:schemeClr val="tx1"/>
                </a:solidFill>
                <a:latin typeface="Arial" charset="0"/>
                <a:cs typeface="Arial" charset="0"/>
              </a:rPr>
              <a:t>Approaching violators</a:t>
            </a:r>
          </a:p>
          <a:p>
            <a:pPr lvl="1">
              <a:lnSpc>
                <a:spcPct val="150000"/>
              </a:lnSpc>
            </a:pPr>
            <a:r>
              <a:rPr lang="en-US" altLang="en-US" sz="2800" dirty="0">
                <a:solidFill>
                  <a:schemeClr val="tx1"/>
                </a:solidFill>
                <a:latin typeface="Arial" charset="0"/>
                <a:cs typeface="Arial" charset="0"/>
              </a:rPr>
              <a:t>Using scripting techniques</a:t>
            </a:r>
          </a:p>
          <a:p>
            <a:pPr lvl="1">
              <a:lnSpc>
                <a:spcPct val="150000"/>
              </a:lnSpc>
            </a:pPr>
            <a:r>
              <a:rPr lang="en-US" altLang="en-US" sz="2800" dirty="0">
                <a:solidFill>
                  <a:schemeClr val="tx1"/>
                </a:solidFill>
                <a:latin typeface="Arial" charset="0"/>
                <a:cs typeface="Arial" charset="0"/>
              </a:rPr>
              <a:t>How to respond if a violator refuses to comply </a:t>
            </a:r>
          </a:p>
          <a:p>
            <a:pPr lvl="1">
              <a:lnSpc>
                <a:spcPct val="150000"/>
              </a:lnSpc>
            </a:pPr>
            <a:r>
              <a:rPr lang="en-US" altLang="en-US" sz="2800" dirty="0">
                <a:solidFill>
                  <a:schemeClr val="tx1"/>
                </a:solidFill>
                <a:latin typeface="Arial" charset="0"/>
                <a:cs typeface="Arial" charset="0"/>
              </a:rPr>
              <a:t>How to document and report violations</a:t>
            </a:r>
          </a:p>
          <a:p>
            <a:pPr lvl="1">
              <a:lnSpc>
                <a:spcPct val="150000"/>
              </a:lnSpc>
            </a:pPr>
            <a:r>
              <a:rPr lang="en-US" altLang="en-US" sz="2800" dirty="0">
                <a:solidFill>
                  <a:schemeClr val="tx1"/>
                </a:solidFill>
                <a:latin typeface="Arial" charset="0"/>
                <a:cs typeface="Arial" charset="0"/>
              </a:rPr>
              <a:t>Environmental scanning</a:t>
            </a:r>
          </a:p>
          <a:p>
            <a:pPr lvl="1">
              <a:lnSpc>
                <a:spcPct val="150000"/>
              </a:lnSpc>
            </a:pPr>
            <a:r>
              <a:rPr lang="en-US" altLang="en-US" sz="2800" dirty="0">
                <a:solidFill>
                  <a:schemeClr val="tx1"/>
                </a:solidFill>
                <a:latin typeface="Arial" charset="0"/>
                <a:cs typeface="Arial" charset="0"/>
              </a:rPr>
              <a:t>Cigarette butt data collection</a:t>
            </a:r>
          </a:p>
          <a:p>
            <a:endParaRPr lang="en-US" dirty="0"/>
          </a:p>
        </p:txBody>
      </p:sp>
      <p:pic>
        <p:nvPicPr>
          <p:cNvPr id="5" name="Picture 4" descr="Ambassadors_2014.jpg">
            <a:extLst>
              <a:ext uri="{FF2B5EF4-FFF2-40B4-BE49-F238E27FC236}">
                <a16:creationId xmlns:a16="http://schemas.microsoft.com/office/drawing/2014/main" xmlns="" id="{39C63331-6458-41A0-B871-17A8D23AC3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4429" y="461063"/>
            <a:ext cx="34671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26500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80EAABD-8C0F-4246-BCE5-D5C04556D7D6}"/>
              </a:ext>
            </a:extLst>
          </p:cNvPr>
          <p:cNvSpPr>
            <a:spLocks noGrp="1"/>
          </p:cNvSpPr>
          <p:nvPr>
            <p:ph type="ctrTitle"/>
          </p:nvPr>
        </p:nvSpPr>
        <p:spPr/>
        <p:txBody>
          <a:bodyPr>
            <a:normAutofit/>
          </a:bodyPr>
          <a:lstStyle/>
          <a:p>
            <a:r>
              <a:rPr lang="en-US" altLang="en-US" sz="3600" dirty="0"/>
              <a:t>UKY: Scripting example</a:t>
            </a:r>
            <a:endParaRPr lang="en-US" sz="3600" dirty="0"/>
          </a:p>
        </p:txBody>
      </p:sp>
      <p:sp>
        <p:nvSpPr>
          <p:cNvPr id="4" name="Content Placeholder 3">
            <a:extLst>
              <a:ext uri="{FF2B5EF4-FFF2-40B4-BE49-F238E27FC236}">
                <a16:creationId xmlns:a16="http://schemas.microsoft.com/office/drawing/2014/main" xmlns="" id="{0591C47C-D647-438F-BA51-9575C0FB0875}"/>
              </a:ext>
            </a:extLst>
          </p:cNvPr>
          <p:cNvSpPr>
            <a:spLocks noGrp="1"/>
          </p:cNvSpPr>
          <p:nvPr>
            <p:ph sz="quarter" idx="13"/>
          </p:nvPr>
        </p:nvSpPr>
        <p:spPr>
          <a:xfrm>
            <a:off x="628653" y="1640751"/>
            <a:ext cx="7921789" cy="4644869"/>
          </a:xfrm>
        </p:spPr>
        <p:txBody>
          <a:bodyPr>
            <a:normAutofit fontScale="92500" lnSpcReduction="20000"/>
          </a:bodyPr>
          <a:lstStyle/>
          <a:p>
            <a:r>
              <a:rPr lang="en-US" altLang="en-US" b="1" dirty="0">
                <a:solidFill>
                  <a:schemeClr val="tx1"/>
                </a:solidFill>
              </a:rPr>
              <a:t>Response:</a:t>
            </a:r>
            <a:r>
              <a:rPr lang="en-US" altLang="en-US" dirty="0">
                <a:solidFill>
                  <a:schemeClr val="tx1"/>
                </a:solidFill>
              </a:rPr>
              <a:t> “Hello, my name is _____, and I am a(n) (state your title) at UK. Are you aware that our campus is tobacco-free?  I ask you to please respect our campus and put your cigarette out (or other tobacco product) and dispose of it in a trash can. </a:t>
            </a:r>
          </a:p>
          <a:p>
            <a:pPr>
              <a:buFont typeface="Wingdings 2" pitchFamily="18" charset="2"/>
              <a:buNone/>
            </a:pPr>
            <a:endParaRPr lang="en-US" altLang="en-US" dirty="0">
              <a:solidFill>
                <a:schemeClr val="tx1"/>
              </a:solidFill>
            </a:endParaRPr>
          </a:p>
          <a:p>
            <a:r>
              <a:rPr lang="en-US" altLang="en-US" b="1" dirty="0">
                <a:solidFill>
                  <a:schemeClr val="tx1"/>
                </a:solidFill>
              </a:rPr>
              <a:t>Violator:</a:t>
            </a:r>
            <a:r>
              <a:rPr lang="en-US" altLang="en-US" dirty="0">
                <a:solidFill>
                  <a:schemeClr val="tx1"/>
                </a:solidFill>
              </a:rPr>
              <a:t> “Okay” (puts it out)</a:t>
            </a:r>
          </a:p>
          <a:p>
            <a:pPr>
              <a:buFont typeface="Wingdings 2" pitchFamily="18" charset="2"/>
              <a:buNone/>
            </a:pPr>
            <a:endParaRPr lang="en-US" altLang="en-US" dirty="0">
              <a:solidFill>
                <a:schemeClr val="tx1"/>
              </a:solidFill>
            </a:endParaRPr>
          </a:p>
          <a:p>
            <a:r>
              <a:rPr lang="en-US" altLang="en-US" b="1" dirty="0">
                <a:solidFill>
                  <a:schemeClr val="tx1"/>
                </a:solidFill>
              </a:rPr>
              <a:t>Response: </a:t>
            </a:r>
            <a:r>
              <a:rPr lang="en-US" altLang="en-US" dirty="0">
                <a:solidFill>
                  <a:schemeClr val="tx1"/>
                </a:solidFill>
              </a:rPr>
              <a:t>“Thank you. There are locations on campus that sell nicotine replacement products for a discounted price if you want to be comfortable while on campus. We also have low-cost ways of helping you quit when you are ready.” (Can also give them a TF information card) </a:t>
            </a:r>
          </a:p>
          <a:p>
            <a:endParaRPr lang="en-US" dirty="0"/>
          </a:p>
        </p:txBody>
      </p:sp>
    </p:spTree>
    <p:extLst>
      <p:ext uri="{BB962C8B-B14F-4D97-AF65-F5344CB8AC3E}">
        <p14:creationId xmlns:p14="http://schemas.microsoft.com/office/powerpoint/2010/main" val="38763980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542925"/>
            <a:ext cx="10710452"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130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sz="quarter" idx="12"/>
          </p:nvPr>
        </p:nvSpPr>
        <p:spPr>
          <a:xfrm>
            <a:off x="523240" y="1315453"/>
            <a:ext cx="9759749" cy="6858000"/>
          </a:xfrm>
        </p:spPr>
        <p:txBody>
          <a:bodyPr/>
          <a:lstStyle/>
          <a:p>
            <a:pPr algn="l"/>
            <a:r>
              <a:rPr lang="en-US" altLang="en-US" sz="2400" b="1" dirty="0">
                <a:solidFill>
                  <a:schemeClr val="tx1"/>
                </a:solidFill>
                <a:latin typeface="Arial" charset="0"/>
                <a:cs typeface="Arial" charset="0"/>
              </a:rPr>
              <a:t>Students</a:t>
            </a:r>
            <a:r>
              <a:rPr lang="en-US" altLang="en-US" sz="2400" dirty="0">
                <a:solidFill>
                  <a:schemeClr val="tx1"/>
                </a:solidFill>
                <a:latin typeface="Arial" charset="0"/>
                <a:cs typeface="Arial" charset="0"/>
              </a:rPr>
              <a:t> report to the Dean of Students</a:t>
            </a:r>
          </a:p>
          <a:p>
            <a:pPr lvl="1"/>
            <a:r>
              <a:rPr lang="en-US" altLang="en-US" sz="2400" dirty="0">
                <a:solidFill>
                  <a:schemeClr val="tx1"/>
                </a:solidFill>
                <a:latin typeface="Arial" charset="0"/>
                <a:cs typeface="Arial" charset="0"/>
              </a:rPr>
              <a:t>Subject to corrective action according to Student Code of Conduct</a:t>
            </a:r>
          </a:p>
          <a:p>
            <a:pPr lvl="1"/>
            <a:endParaRPr lang="en-US" altLang="en-US" sz="2400" dirty="0">
              <a:solidFill>
                <a:schemeClr val="tx1"/>
              </a:solidFill>
              <a:latin typeface="Arial" charset="0"/>
              <a:cs typeface="Arial" charset="0"/>
            </a:endParaRPr>
          </a:p>
          <a:p>
            <a:pPr algn="l"/>
            <a:r>
              <a:rPr lang="en-US" altLang="en-US" sz="2400" b="1" dirty="0">
                <a:solidFill>
                  <a:schemeClr val="tx1"/>
                </a:solidFill>
                <a:latin typeface="Arial" charset="0"/>
                <a:cs typeface="Arial" charset="0"/>
              </a:rPr>
              <a:t>Employees</a:t>
            </a:r>
            <a:r>
              <a:rPr lang="en-US" altLang="en-US" sz="2400" dirty="0">
                <a:solidFill>
                  <a:schemeClr val="tx1"/>
                </a:solidFill>
                <a:latin typeface="Arial" charset="0"/>
                <a:cs typeface="Arial" charset="0"/>
              </a:rPr>
              <a:t> report to supervisor, Human Resources Employee Relations</a:t>
            </a:r>
          </a:p>
          <a:p>
            <a:pPr lvl="1"/>
            <a:r>
              <a:rPr lang="en-US" altLang="en-US" sz="2400" dirty="0">
                <a:solidFill>
                  <a:schemeClr val="tx1"/>
                </a:solidFill>
                <a:latin typeface="Arial" charset="0"/>
                <a:cs typeface="Arial" charset="0"/>
              </a:rPr>
              <a:t>Subject to corrective action according to HR Policies &amp; Procedures</a:t>
            </a:r>
          </a:p>
          <a:p>
            <a:pPr algn="l"/>
            <a:endParaRPr lang="en-US" altLang="en-US" sz="2400" dirty="0">
              <a:solidFill>
                <a:schemeClr val="tx1"/>
              </a:solidFill>
              <a:latin typeface="Arial" charset="0"/>
              <a:cs typeface="Arial" charset="0"/>
            </a:endParaRPr>
          </a:p>
          <a:p>
            <a:pPr algn="l"/>
            <a:r>
              <a:rPr lang="en-US" altLang="en-US" sz="2400" b="1" dirty="0">
                <a:solidFill>
                  <a:schemeClr val="tx1"/>
                </a:solidFill>
                <a:latin typeface="Arial" charset="0"/>
                <a:cs typeface="Arial" charset="0"/>
              </a:rPr>
              <a:t>Campus Visitors</a:t>
            </a:r>
            <a:r>
              <a:rPr lang="en-US" altLang="en-US" sz="2400" dirty="0">
                <a:solidFill>
                  <a:schemeClr val="tx1"/>
                </a:solidFill>
                <a:latin typeface="Arial" charset="0"/>
                <a:cs typeface="Arial" charset="0"/>
              </a:rPr>
              <a:t> may be asked to leave campus</a:t>
            </a:r>
          </a:p>
        </p:txBody>
      </p:sp>
      <p:sp>
        <p:nvSpPr>
          <p:cNvPr id="45058" name="Title 1"/>
          <p:cNvSpPr>
            <a:spLocks noGrp="1"/>
          </p:cNvSpPr>
          <p:nvPr>
            <p:ph type="ctrTitle"/>
          </p:nvPr>
        </p:nvSpPr>
        <p:spPr/>
        <p:txBody>
          <a:bodyPr>
            <a:normAutofit/>
          </a:bodyPr>
          <a:lstStyle/>
          <a:p>
            <a:r>
              <a:rPr lang="en-US" altLang="en-US" sz="3200" b="1" dirty="0"/>
              <a:t>UKY: Scripting example</a:t>
            </a:r>
          </a:p>
        </p:txBody>
      </p:sp>
      <p:sp>
        <p:nvSpPr>
          <p:cNvPr id="45060" name="TextBox 3"/>
          <p:cNvSpPr txBox="1">
            <a:spLocks noChangeArrowheads="1"/>
          </p:cNvSpPr>
          <p:nvPr/>
        </p:nvSpPr>
        <p:spPr bwMode="auto">
          <a:xfrm>
            <a:off x="3124200" y="6091239"/>
            <a:ext cx="617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fontAlgn="base" hangingPunct="1">
              <a:spcBef>
                <a:spcPct val="0"/>
              </a:spcBef>
              <a:spcAft>
                <a:spcPct val="0"/>
              </a:spcAft>
            </a:pPr>
            <a:r>
              <a:rPr lang="en-US" altLang="en-US" i="1">
                <a:solidFill>
                  <a:srgbClr val="000000"/>
                </a:solidFill>
              </a:rPr>
              <a:t>See </a:t>
            </a:r>
            <a:r>
              <a:rPr lang="en-US" altLang="en-US" i="1">
                <a:solidFill>
                  <a:srgbClr val="000000"/>
                </a:solidFill>
                <a:hlinkClick r:id="rId3"/>
              </a:rPr>
              <a:t>www.uky.edu/Tobaccofree</a:t>
            </a:r>
            <a:r>
              <a:rPr lang="en-US" altLang="en-US" i="1">
                <a:solidFill>
                  <a:srgbClr val="000000"/>
                </a:solidFill>
              </a:rPr>
              <a:t> for more information</a:t>
            </a:r>
          </a:p>
        </p:txBody>
      </p:sp>
    </p:spTree>
    <p:extLst>
      <p:ext uri="{BB962C8B-B14F-4D97-AF65-F5344CB8AC3E}">
        <p14:creationId xmlns:p14="http://schemas.microsoft.com/office/powerpoint/2010/main" val="802571725"/>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sz="quarter" idx="12"/>
          </p:nvPr>
        </p:nvSpPr>
        <p:spPr>
          <a:xfrm>
            <a:off x="412817" y="1620252"/>
            <a:ext cx="9565372" cy="6858000"/>
          </a:xfrm>
        </p:spPr>
        <p:txBody>
          <a:bodyPr/>
          <a:lstStyle/>
          <a:p>
            <a:pPr marL="0" indent="0" algn="l">
              <a:buNone/>
              <a:defRPr/>
            </a:pPr>
            <a:r>
              <a:rPr lang="en-US" altLang="en-US" sz="2800" b="1" dirty="0">
                <a:solidFill>
                  <a:schemeClr val="tx1"/>
                </a:solidFill>
                <a:latin typeface="Arial" pitchFamily="34" charset="0"/>
                <a:cs typeface="Arial" pitchFamily="34" charset="0"/>
              </a:rPr>
              <a:t>Report violators </a:t>
            </a:r>
            <a:r>
              <a:rPr lang="en-US" altLang="en-US" sz="2800" dirty="0">
                <a:solidFill>
                  <a:schemeClr val="tx1"/>
                </a:solidFill>
                <a:latin typeface="Arial" pitchFamily="34" charset="0"/>
                <a:cs typeface="Arial" pitchFamily="34" charset="0"/>
              </a:rPr>
              <a:t>of the tobacco-free policy to: </a:t>
            </a:r>
            <a:r>
              <a:rPr lang="en-US" altLang="en-US" sz="2800" dirty="0">
                <a:solidFill>
                  <a:schemeClr val="tx1"/>
                </a:solidFill>
                <a:latin typeface="Arial" pitchFamily="34" charset="0"/>
                <a:cs typeface="Arial" pitchFamily="34" charset="0"/>
                <a:hlinkClick r:id="rId3"/>
              </a:rPr>
              <a:t>ReportTFviolation@uky.edu</a:t>
            </a:r>
            <a:r>
              <a:rPr lang="en-US" altLang="en-US" sz="2800" dirty="0">
                <a:solidFill>
                  <a:schemeClr val="tx1"/>
                </a:solidFill>
                <a:latin typeface="Arial" pitchFamily="34" charset="0"/>
                <a:cs typeface="Arial" pitchFamily="34" charset="0"/>
              </a:rPr>
              <a:t> </a:t>
            </a:r>
          </a:p>
          <a:p>
            <a:pPr marL="0" indent="0" algn="l">
              <a:buNone/>
              <a:defRPr/>
            </a:pPr>
            <a:endParaRPr lang="en-US" altLang="en-US" sz="2800" dirty="0">
              <a:solidFill>
                <a:schemeClr val="tx1"/>
              </a:solidFill>
              <a:latin typeface="Arial" pitchFamily="34" charset="0"/>
              <a:cs typeface="Arial" pitchFamily="34" charset="0"/>
            </a:endParaRPr>
          </a:p>
          <a:p>
            <a:pPr algn="l">
              <a:buFont typeface="Arial" charset="0"/>
              <a:buNone/>
              <a:defRPr/>
            </a:pPr>
            <a:r>
              <a:rPr lang="en-US" altLang="en-US" sz="2800" b="1" dirty="0">
                <a:solidFill>
                  <a:schemeClr val="tx1"/>
                </a:solidFill>
                <a:latin typeface="Arial" pitchFamily="34" charset="0"/>
                <a:cs typeface="Arial" pitchFamily="34" charset="0"/>
              </a:rPr>
              <a:t>OR </a:t>
            </a:r>
          </a:p>
          <a:p>
            <a:pPr algn="l">
              <a:buFont typeface="Arial" charset="0"/>
              <a:buNone/>
              <a:defRPr/>
            </a:pPr>
            <a:endParaRPr lang="en-US" altLang="en-US" sz="2800" b="1" dirty="0">
              <a:solidFill>
                <a:schemeClr val="tx1"/>
              </a:solidFill>
              <a:latin typeface="Arial" pitchFamily="34" charset="0"/>
              <a:cs typeface="Arial" pitchFamily="34" charset="0"/>
            </a:endParaRPr>
          </a:p>
          <a:p>
            <a:pPr algn="l">
              <a:buFont typeface="Arial" charset="0"/>
              <a:buNone/>
              <a:defRPr/>
            </a:pPr>
            <a:r>
              <a:rPr lang="en-US" altLang="en-US" sz="2800" dirty="0">
                <a:solidFill>
                  <a:schemeClr val="tx1"/>
                </a:solidFill>
                <a:latin typeface="Arial" pitchFamily="34" charset="0"/>
                <a:cs typeface="Arial" pitchFamily="34" charset="0"/>
              </a:rPr>
              <a:t>submit via the online form on our website </a:t>
            </a:r>
            <a:r>
              <a:rPr lang="en-US" altLang="en-US" sz="2800" dirty="0">
                <a:solidFill>
                  <a:schemeClr val="tx1"/>
                </a:solidFill>
                <a:latin typeface="Arial" pitchFamily="34" charset="0"/>
                <a:cs typeface="Arial" pitchFamily="34" charset="0"/>
                <a:hlinkClick r:id="rId4"/>
              </a:rPr>
              <a:t>www.uky.edu/TobaccoFree</a:t>
            </a:r>
            <a:r>
              <a:rPr lang="en-US" altLang="en-US" sz="2800" dirty="0">
                <a:solidFill>
                  <a:schemeClr val="tx1"/>
                </a:solidFill>
                <a:latin typeface="Arial" pitchFamily="34" charset="0"/>
                <a:cs typeface="Arial" pitchFamily="34" charset="0"/>
              </a:rPr>
              <a:t> </a:t>
            </a:r>
          </a:p>
        </p:txBody>
      </p:sp>
      <p:sp>
        <p:nvSpPr>
          <p:cNvPr id="8194" name="Title 1"/>
          <p:cNvSpPr>
            <a:spLocks noGrp="1"/>
          </p:cNvSpPr>
          <p:nvPr>
            <p:ph type="ctrTitle"/>
          </p:nvPr>
        </p:nvSpPr>
        <p:spPr/>
        <p:txBody>
          <a:bodyPr>
            <a:normAutofit/>
          </a:bodyPr>
          <a:lstStyle/>
          <a:p>
            <a:pPr algn="l">
              <a:defRPr/>
            </a:pPr>
            <a:r>
              <a:rPr lang="en-US" altLang="en-US" sz="3200" b="1" dirty="0"/>
              <a:t>UKY: Reporting violations</a:t>
            </a:r>
          </a:p>
        </p:txBody>
      </p:sp>
      <p:sp>
        <p:nvSpPr>
          <p:cNvPr id="46084" name="AutoShape 2" descr="data:image/jpeg;base64,/9j/4AAQSkZJRgABAQAAAQABAAD/2wCEAAkGBhQQEBUQERQWFRUVFBUWFBQXEhQRFRUXFhUcFRUXExYYHiceGhkkHhcYHy8jIycpLywsFR8xNTAqNSYrLCkBCQoKDgwOFw8PGiocHCEpNSwsLCkpLzApKSwsLCkpKSopKSkvMCkpLik1KTUpKSkpLCksLSk1LDUpLDA1NTUsKf/AABEIAPUAzgMBIgACEQEDEQH/xAAcAAEAAgIDAQAAAAAAAAAAAAAABgcEBQEDCAL/xABEEAACAgECAgYFCQYEBgMBAAABAgADEQQFEiEGBxMiMYFBUXGRkhQjMkJSYXKCoRViY6KxwQgzU7IlNEOTwtFzg/AW/8QAGgEBAQADAQEAAAAAAAAAAAAAAAECAwUGBP/EADQRAQABAwEGAwYDCQAAAAAAAAABAgMRBBIhMUFRsQUTcQZhgaHR8VKR4RUiIyQyM2LB8P/aAAwDAQACEQMRAD8AvGIiAiIgIiICIiAiQbpB1y7do7TQ1jWOpw4qTtAhHiGbIGR6QCcSRdG+lmm3GrttJaLFBww5qyH1Op5j+/ogbeIiAiJ1anVpUpex1RR4szBFHtJ5QO2JAt+669u02VSw6hx9WleJc/fYcL7iZXm+/wCIHVW5XS1V0L9pvn7P1wo9xgegInkbXdNNbe/aWaq8sOYIudAPwqpAXyEvjqg6Zvr9Fw3tx20v2bOfpOpHEjN9+Mgn08MgsGIiUIiICIiAiIgIiICIiAiIgJoOn24tp9s1VyHhZaW4W8CCe7kffz5TfyuOt7e+0SvZ9P3tRq3QMo59nSG4md/UDw+4NAr/AKqdyUVPTTpTdbxHtGVULBc8md2B7oBACgeIbxJE7NDqn025W6zaqjbXQODXVVkYsUuRxVqORYBeLkORXw5mafchsqai2knV0mo9l2mnKOlwRQrE55gkg/cfH0zD1nWONKtdGzK+mqrftGscq9174x874rw4+r/TwkF/7H1k6DVVdoupqXAyyWOtTp6wysf6ZE0G/dfG36clai+pceiteFM+ou+P0BlVv1maPVDi3Da6rbvTbS5oLn1uAM+eTNP0j3h7LwyoClyLcqle3OLO84ywOeFuNPD6kok++9f+uuyNOtemX0EDtrPiccP8sr7c97v1Tcepustb12Oz49gPIeUnms6vdPqWC6JybO4H4FLLnHfzWOat4HGQPZnM+dj6hNwvIN3Z6Zf327R8fciZHvYQK5zMnRaN7mCVI9jHwVFLt7gMz0JsPUJoKMNebNSw8eJuzr+BOfvJlgbbtFOmTg09SVL9lEVB548T7ZB532PqT3DUgNYi6dT6bW73lWuT78TP6qdS237xdoLT9IvUfUbKSWUj2rx/FPQkoHri0baDeKdfWMdp2dvtspIVx5qE+IwL8rbIzPuYO0axbalsQ5VlVlPrVhkfoZnShERAREQEREBETV730n0uiXi1V9dXLIDN3m/Cg7zeQgbSJU2/f4hNNXldJS9zc8O/zNftxzY+4Sut+65tx1WVFooQ/VpXgPm5y/uIgejd46RabRrxam+uoejjcKT+FfE+Qleb9/iC0dWV0tdmob0MR2FfvYcR+Gef7rmdi7sWY+LMxZj7SeZnFNXEwXnzIHIZP34HpMgsrV9cGv1eXa1dLRnGKhwu5+yLGy3LIyVx5EzB6QdNa9PWbNFURqdbXm/Vs7OQMmt00+ea5KEk+jPLkFIyd26CNquyq0lFxasKjOKy1bYBB7xIRSSA2CRzZicZmq6cdEm27Q006h07bt2dKhatlio9YFhsCjCjKV4wTzLc4ECiIlH0JN+iPT3TaSgV6nRnUOmRWe3NacJYvw2Jgg4Ykg8/E+Hpie17Jfqm4NPTZa3qRGfHtx4ecnmzdRettwdQ9emX0gntrPhQ497CBm6n/EJqgODS6XTUJ4AcLuR7MFV/lmrr62N61jhKLXLfYp09Z9+FJx7ZY2xdSmhpILJZqWH+oeFM/gTA+ImT3QdHhWoStUpQfURVUe5cCTIiPV/vO8A/8UWo1EeJKrqAfR3axwkesNg/0lkq2RkeB5iYlW0oPEcXt8PdMwLjlKErrrz2Lt9s7YDvaZw/5G7jj9VP5ZY0xN029dRRZQ/0ba3RvYylT/WQQPqV3zt9uRCe9QxqPsHeQ/CwH5TLHnn/AKnNc2j3K/QW8i3EuP4tDEH3jj+ES/kbIlH1ERAREQEREBPJnT26xtx1ZuJLi+0HJzhVchAP3QuMfdPWcoDro2BKd0S9wey1Co1nDgHKEJbgnlnh4Tz9JklYVNN5sfQnW63/AJbTWOD9fh4K/wDuNhf1no/o91Z7bpQr06dHOARZZ883PmCOLkPICSxVwMCEUNsX+He98NrNQtQ/06h2r+wucKD7A0lN2xbJ0dC23d67BKcZN97eIPBWMKB4jOAPvlmam0qjMFLEKSFGAWIGQATy5+Eog9TWu3HUPq9y1CVNY3Eyr8+4HoUYIVQByHM4xA1fS7r71WpBq0S/JavDiGGuI/F4J+UZ++QHbtl1WvsPY1W3uxyzBWs5n0u55D2kz0RsHUzt+mwexOocfXvPGPJBhPeDJvp9tCKEUKijwVFCqPYByEDz7sXUJq7cNqrK9Ov2R89Z7l7o+Lylh7B1L7fp8E1NqWH1rjlfKtcL78yx106rz/UzB1vSTT02Cl7VVyQMYJ4S30eMgYXORjixmSZxxZ0W6q5xREz6QaXZwihFC1oPBEUKB7FXAEzK9Cg9Gfbz/SRTb+kFuajYxNhbU6VwSFpW6ol0ZlVc5YKByPgfA5ms/wD6PUaii5e1JZVq1NRqUUvZTx8NyBVZmAwDjOG5jIE1edS6NPhl2ZxMxiPrNP8ArPLdvT7V6+ugA2utYJ4V4iFyT6B6zMGvpRQ2o+TgtxFmQMVIraxBl0VvAsP7Y8ZoNLsGoS0NUARp7rexFztwvRqEU4D4ZgUbI5j7pstD0P7PUfKeMBnYWWKtSc7CO+EsYF1rJyeHPp8ecu1XPCEmxpqInarzON2OvLdvxuxPy5JJERNzmE4nMQKA6zNMdt32vWqO67V3+0g8Fy+YGfziXrt94dAQcggEH1g8wZXnXxsfa6BNSBltPYOL/wCOzut7m4D75suqPfPlO3VZOWqHYt+TkpPtUrIJ3ERKEREBERASvOu/ZO327twMtp7A/wCRu4/9VP5ZYcxd129dRRZQ/wBGxGQ+xlI/vAjXVTvfyra6STlqgaX9ea+S59q8J85L5S/Ufr20+s1W3W8jzYDw+cpbs7MD7wR8MuiSFl8suRj1z5SgD0TsiVGh6RbjYt2n0tTis6hrAbSocqK04sIrcuI59OfA8prt+6S3aaxq1KN2GmS5+0XDXjj4H4CpAQjGfA8zjAkh3bZ69SoWzOVYOjqxR0YeDIw5gzqq6O0gAOnalWLB7vnn4jjJDPnHgOQwOQmmqmqZnEujZvWKaadunOOMYjfv459N2OXGN6H2bVZqL2W43Wr8pet1YsUFN1Paaezg5KDWzczjx9gn1Z0f1DmqizuHUaVatQ3CbcNpnBV8g4DFTyJlgxJ5MNn7UuRjERGO/Xpx38OUdGoHRentGsPGeKyu7h4yFFtY4RYoHMMQMHngzN0e2VU57KtEySTwoFyT45xMqJtimI5OfVeuVxiqqZgiImTUREQEREDA3/al1elu0zeFtbpn1FhgHyOD5SlupLdGo1d+is5FhxAep6jwuPcf5JfE8/dNq/2V0iXUjkljpf8Alsyl49/GfOSR6AU5E5mPorMqJkShERAREQERECjumi/svpFVrByrtZLWPow3zV492W/NLwErXr02TtdFXqQOdFne/BbhT/MEkm6uN5+V7Zp7Ccsqdm/4q+4c+0AH80nNUlnxdcqKWYhQPEkgAejmTPuY246XtamQciR3T6mHNT5EA+UqNbfv62X1aassC5LluB1BRBkhWIGcnAyPRxc8zdyI6DYiHa2quxC7VNi5xw08Dl3WoDiY8RZsjkO8cESWzGnPNuvbGYptzmIjjjGZ4/Lh8HMREyaSIiAiIgIiICIiAlU9f+x9ppadWo502cDn9y3wz7GVfilrTU9LNlGt0V+l9NlTKv3NjKHyYAwNF1Wb58q26hycsq9m/wCKvu/qAp85KNy3arTKHvsWtSeEFjgE4zgffyPulL9RG8FLL9G/I8rVB9BXuWD2/R9xko65dT3NPXnxaxyPYAo/3Ga7lexRNT7dDpo1OoptTOIn6ZWBt2706gFqLUsA8eBw2M+GceEy5WfUnV83qm9b1j3Kx/8AKWZFurbpiqU12njTX6rVM5iPoRETY+MiIgYG/wC1jVaW7Tt4W1snsJHI+RwfKVh1GbmUfU6GzkQe0VT6GU9naP8AZ7jLelI71/wvpIl3hXc6ufVwX9y33NlvISSsLuiIlRga/eUpYIcljw4HdUd4kLl3IXJIOBnJxyBmH0X3H5Stl5GCz4C5yFrAHZ4PpDA8ef3/ALp2b9tHb4+bWwMrVujNwAq3NW4sEgqyjBAyOJsTs2jaTTzJUAV11qig8KrXnhyzEliOIjPLPqmOJ2vc3RVRFqYjO1M/DH6z2bOJ8o4YAg5B5gjmD7J9TJpIiICIiAiIgIiICIiB573qv9k9JuP6Ndlos9Q7PUZD+5i3wibnrS3A26tUA5VVBfH6xJdseRUeUy/8Qux8VWn1qj6DGlz+6/eQ+RDD84kN1Gue9Vts+myIWPrPABnzxnznx6qrFGPe9J7O2tvU1V/hp7rN6lf+Vv8AX2/Mfd2a4/vLFkD6ntNw6Kx/t3t7lVR/XMnk32f7cOZ4pP8AN3PUiIm1ziIiAlXde2z8enp1QHOtzWx9PDYOR8mUfFLRmp6V7P8AK9Ffp/S9bBfxjvIfiAkkh0dCN5+WbfReTljWFf8AGncf9QT5zeyqOoreCUv0beKMLUHqDdyweRC/FLXiFkkM3fpW1oFFShWt4T2ZLdq1RU2OVIHCDwoy90thmAODJnNR+xDx541UBrGQipTYnaHNgDtkAEk+C+clUTMYhts100VbVUZ6evLPWPc2lDqVBTHCQCuPDBHLH3Yn3MahUpWukE+HCgJLEhRzJPu5/eJkzJqmJIiIQiIgIiICIiAiIgaHpzsfy3btRp/rNWSn3OnfT9QPfKM1gxgDwAAnoLf7+z0tz+qp8e3hOJ561PjOfrJ30w9j7M2912v0juuvqz0/BtlP73Gx87CP6CSmabofTwaHTp6qUz7SuT+pm4n20RimI9zy+rr279yrrVPdzE4nMzfMREQERECkuL9ldJfs1XWewcGp/sLP9v3S7ZU3XvtHc0+sXkVY1Mfb36z5EN8UsPopvI1mio1PpsrUt9zjuuPiBkhZbaa/eda9SKa1BLNw8+eMqSoAyASzBUGSBlwZsJ0azSi1ChJGcEMMZUghlYZBGQQDzBHKUhGejeve7UtfYWKtmhA9YrZGrVbLBwjwyxdTzP8AkjniS2YVO1qrB2LWMCSGdi3CSCCVX6KnBIyAORIndpdULAWXwDMoPobhOCR92cjymNMYjEtt2rzKpqpjERiPTl/3xd8REyaSIiAiIgIiICIiBHunuo4NBb+9wr72H9syi7zkmXD1qajh0iJ9q0e5VJ/qRKdtqZ8qgJYg8IHiTwnAE5mq33Ih7vwGPK0VVyesz+X2Xl0E3karQ0XDA4q1yB6CvdYeRBkjlN9Qe+cVNulJ/wAtxYn4LOR9zD+eXIJ04eFnfLmIiEIiICIiBoOnWy/LNv1FAGWNZZPxp30x5jHnIX1D73x6a7SMedTixPwWeOPYwPxiWmZR2xn9ldJWo8K7nZB6uC/D1e5sL5GSVheMREqIp0k1GpzatSvZjAVK37IoLE4arO6OJwLA+e8MAeBwZt+jqhKTQDxdgxqzkE4UBkzj08LLn78zK1W2V2sGcZIGPpMARnOHAOGHtz4n1md9NKooVFCqPAABQPYBMcb8ts3M24oiMYnOevTPpyfcREyaiIiAiIgIiICIiBW/W7qv8iv7nb3kD+0h/QSjtNy049TlvhQmbvrY1PFrFT7FSjzJLf8AqYfVRp+PceL7FNje/hT/AMpy6v3r/wAXvbH8HwnP+M/PP1aPZU/ZPSN9P9Gt7WqHq7O7D0nyJQeRnoHTvlRKW6/tnNd+m16ciw7NiPQ9Z46z7cFvgEtHojvA1WlqvH/UrVvYSO8PI5E6cPBN5ERKEREBERASnOvfaTXZptfXyOezYj0Mp7So/wC73CXHIv1lbJ8r2y+sDLKvap+KvvcvaAw/NJKw3HR/dhq9LTqV8La1f2EjvDyOR5TYSs+one+10VmmJ50WZX8FveH8wf3yzJYQiIgIiICIiAiIgIiICIiBRfWFqePcLz6mC/CoX+03nUxRm/UP9mtF+JiT/tEj/TAA6u9gP+q/1uf0iOQJyfD0Sc9T23hdLbdzBstxj0YrGBjzZvdOXZjavTPq974lVFvwummPw0x2bDrW2P5XtV6gZete2T21d4+9eIeciXUNvvHpX0xPOmzK/gtyw/mD++W06AggjIIwQeYIPiDPPXQvO1dILNG3JGd6Bn0gntKD54UfmnTeCehxE66XyAZ2ShERAREQE4YZ5GcxAozoSf2X0ht0Z5JYz1Ln1N87Qf6D80vISlevDb20+s0241cicKT/ABKW40J9oP8AJLg2ncF1FFd6fRtrVx7GAOP1khZZcREqEREBERAREQEREBOCZzMbcreGmxvVW59ymJWmNqYhQG/38dzt62ZviJP95cXVvpuDbKB9oM/xOxlJ7k2Xb/8AfdLGTrd0Gh0lNKM19iUopWpe6GCjOXbC+OfDM5uk/qmXtPaKdmxatx17R+qzJRXXttZ0+u0+4VjBdQCf4tBBUn2qQPyT53Drs1+rY16GgV58OFW1Nvt8OEfDMPTdANz3KxbNwtdUzk9pZxuB6RXUOSn24x6p0cvFru6O7mNRp67l8LK0cex1DY/WbWavY9vFNa1oMKiqij1KowB7hNpKhERAREQERECHdbOyfKtruAGWqxcv/wBf0v5C01nUfvfbbd2BPe09hX8j99D+rD8ssG6oOpVhkMCCPWCMESkOrKw7bvl+3ue65eoejJQ8dR81z8QkVeUREqEREBERARMPct5p0y8V9qVj1u4XPsB5nykG3rrt0lWV06PefWB2VfxNzPksmTCxZi7hulWnTjvtSpR9Z3VB7yZSmp6yd13AldIhrX+DWWI/Fa2QPLhnXp+qvWatu01l3CT4lmbUW/1wPeYyuE03zrx0NGVo49S37i8Cebv/AGBkMt63dbr7OzrrWqjn2vAhtPBjmHsPJfVyAkt2Tqf0dOC1Zub12nI8kGF9+ZId/wBgRdBcigIq1k8KKqju97AAGPRMK87M+jfpcedbzw2o7qXNJtsVB4u6gfmbH95YOy9TGkqObQ97fxDwp8C4/Umazof0ZF2vrKsStQS5iygZ+iyrgE+kj3GXGFxPm0lGKZmXf9o79Ny7RTTPCM/n9mo2/o/XSvBWi1r9lFCD3CbCvRqJkRPteYcAYnMRAREQEREBERASkOuLSNotz0+41/W4Gz/EoYcj7V4fcZd8g3XHsnyjbHcDLUMto9fCO6/8pz+WSVhMtFq1trS1DlXVXU/cwyP0M75WHVx1gaana601Vyo1JasKSS7KO8hVBkkYbh/LOreevapcjS0M59D2EVr8Iyx88RkwtSa3dukmm0gzqL66/uZhxH2KO8fISmLOkm87nyq7REP+mvyev/uHvH4jMnbOpyxzx6q8AnmRWC7H2u3L9DGTCR7z156evK6ap7j9pvmU/XLH3CRa3pzvG5HGnVkQ/wCinAPO5/8A2JPdm6tNJRgrSGYfWs+dPuPdHkJKqdsAH9oxJmFN6Hqm1N7dpq78E+OCb7PNm5D9ZM9m6rNJTg9l2jfatPH/AC8l/STtNOB6J2ARgy1+n2kKAAAAPAAAAewCZaaUD0TuiVHAE1fSp8aHUH+DZ/tM2sxN30y2UWJYMqyMGHPwx90xqjMS22aopuU1TwiY7oh1W6cFL7/tOqD7hWvh+snU1XRrZ69Lp1SoEBu+c5yWYDOc+HoHlNrMbdOzTEN+uvxf1FdyOEzuz04QRETY+MiIgIiICIiAiIgJ16nTrYjVuMqylWB8CGGCD5GdkQKmt6kKltJ7ew155IFUMB6jZzz8Mk+zdXml0+DXQvEPrv8AOP5Fs48sSZRJhcsKvbgPGZKUAeidkSoYiIgIiICIiAiIgIiICIiAiIgIiICIiAiIgIiICIiAiIgIiICIiAiIgIiICIiAiIgIiIH/2Q=="/>
          <p:cNvSpPr>
            <a:spLocks noChangeAspect="1" noChangeArrowheads="1"/>
          </p:cNvSpPr>
          <p:nvPr/>
        </p:nvSpPr>
        <p:spPr bwMode="auto">
          <a:xfrm>
            <a:off x="1587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46085" name="AutoShape 4" descr="data:image/jpeg;base64,/9j/4AAQSkZJRgABAQAAAQABAAD/2wCEAAkGBhQQEBUQERQWFRUVFBUWFBQXEhQRFRUXFhUcFRUXExYYHiceGhkkHhcYHy8jIycpLywsFR8xNTAqNSYrLCkBCQoKDgwOFw8PGiocHCEpNSwsLCkpLzApKSwsLCkpKSopKSkvMCkpLik1KTUpKSkpLCksLSk1LDUpLDA1NTUsKf/AABEIAPUAzgMBIgACEQEDEQH/xAAcAAEAAgIDAQAAAAAAAAAAAAAABgcEBQEDCAL/xABEEAACAgECAgYFCQYEBgMBAAABAgADEQQFEiEGBxMiMYFBUXGRkhQjMkJSYXKCoRViY6KxwQgzU7IlNEOTwtFzg/AW/8QAGgEBAQADAQEAAAAAAAAAAAAAAAECAwUGBP/EADQRAQABAwEGAwYDCQAAAAAAAAABAgMRBBIhMUFRsQUTcQZhgaHR8VKR4RUiIyQyM2LB8P/aAAwDAQACEQMRAD8AvGIiAiIgIiICIiAiQbpB1y7do7TQ1jWOpw4qTtAhHiGbIGR6QCcSRdG+lmm3GrttJaLFBww5qyH1Op5j+/ogbeIiAiJ1anVpUpex1RR4szBFHtJ5QO2JAt+669u02VSw6hx9WleJc/fYcL7iZXm+/wCIHVW5XS1V0L9pvn7P1wo9xgegInkbXdNNbe/aWaq8sOYIudAPwqpAXyEvjqg6Zvr9Fw3tx20v2bOfpOpHEjN9+Mgn08MgsGIiUIiICIiAiIgIiICIiAiIgJoOn24tp9s1VyHhZaW4W8CCe7kffz5TfyuOt7e+0SvZ9P3tRq3QMo59nSG4md/UDw+4NAr/AKqdyUVPTTpTdbxHtGVULBc8md2B7oBACgeIbxJE7NDqn025W6zaqjbXQODXVVkYsUuRxVqORYBeLkORXw5mafchsqai2knV0mo9l2mnKOlwRQrE55gkg/cfH0zD1nWONKtdGzK+mqrftGscq9174x874rw4+r/TwkF/7H1k6DVVdoupqXAyyWOtTp6wysf6ZE0G/dfG36clai+pceiteFM+ou+P0BlVv1maPVDi3Da6rbvTbS5oLn1uAM+eTNP0j3h7LwyoClyLcqle3OLO84ywOeFuNPD6kok++9f+uuyNOtemX0EDtrPiccP8sr7c97v1Tcepustb12Oz49gPIeUnms6vdPqWC6JybO4H4FLLnHfzWOat4HGQPZnM+dj6hNwvIN3Z6Zf327R8fciZHvYQK5zMnRaN7mCVI9jHwVFLt7gMz0JsPUJoKMNebNSw8eJuzr+BOfvJlgbbtFOmTg09SVL9lEVB548T7ZB532PqT3DUgNYi6dT6bW73lWuT78TP6qdS237xdoLT9IvUfUbKSWUj2rx/FPQkoHri0baDeKdfWMdp2dvtspIVx5qE+IwL8rbIzPuYO0axbalsQ5VlVlPrVhkfoZnShERAREQEREBETV730n0uiXi1V9dXLIDN3m/Cg7zeQgbSJU2/f4hNNXldJS9zc8O/zNftxzY+4Sut+65tx1WVFooQ/VpXgPm5y/uIgejd46RabRrxam+uoejjcKT+FfE+Qleb9/iC0dWV0tdmob0MR2FfvYcR+Gef7rmdi7sWY+LMxZj7SeZnFNXEwXnzIHIZP34HpMgsrV9cGv1eXa1dLRnGKhwu5+yLGy3LIyVx5EzB6QdNa9PWbNFURqdbXm/Vs7OQMmt00+ea5KEk+jPLkFIyd26CNquyq0lFxasKjOKy1bYBB7xIRSSA2CRzZicZmq6cdEm27Q006h07bt2dKhatlio9YFhsCjCjKV4wTzLc4ECiIlH0JN+iPT3TaSgV6nRnUOmRWe3NacJYvw2Jgg4Ykg8/E+Hpie17Jfqm4NPTZa3qRGfHtx4ecnmzdRettwdQ9emX0gntrPhQ497CBm6n/EJqgODS6XTUJ4AcLuR7MFV/lmrr62N61jhKLXLfYp09Z9+FJx7ZY2xdSmhpILJZqWH+oeFM/gTA+ImT3QdHhWoStUpQfURVUe5cCTIiPV/vO8A/8UWo1EeJKrqAfR3axwkesNg/0lkq2RkeB5iYlW0oPEcXt8PdMwLjlKErrrz2Lt9s7YDvaZw/5G7jj9VP5ZY0xN029dRRZQ/0ba3RvYylT/WQQPqV3zt9uRCe9QxqPsHeQ/CwH5TLHnn/AKnNc2j3K/QW8i3EuP4tDEH3jj+ES/kbIlH1ERAREQEREBPJnT26xtx1ZuJLi+0HJzhVchAP3QuMfdPWcoDro2BKd0S9wey1Co1nDgHKEJbgnlnh4Tz9JklYVNN5sfQnW63/AJbTWOD9fh4K/wDuNhf1no/o91Z7bpQr06dHOARZZ883PmCOLkPICSxVwMCEUNsX+He98NrNQtQ/06h2r+wucKD7A0lN2xbJ0dC23d67BKcZN97eIPBWMKB4jOAPvlmam0qjMFLEKSFGAWIGQATy5+Eog9TWu3HUPq9y1CVNY3Eyr8+4HoUYIVQByHM4xA1fS7r71WpBq0S/JavDiGGuI/F4J+UZ++QHbtl1WvsPY1W3uxyzBWs5n0u55D2kz0RsHUzt+mwexOocfXvPGPJBhPeDJvp9tCKEUKijwVFCqPYByEDz7sXUJq7cNqrK9Ov2R89Z7l7o+Lylh7B1L7fp8E1NqWH1rjlfKtcL78yx106rz/UzB1vSTT02Cl7VVyQMYJ4S30eMgYXORjixmSZxxZ0W6q5xREz6QaXZwihFC1oPBEUKB7FXAEzK9Cg9Gfbz/SRTb+kFuajYxNhbU6VwSFpW6ol0ZlVc5YKByPgfA5ms/wD6PUaii5e1JZVq1NRqUUvZTx8NyBVZmAwDjOG5jIE1edS6NPhl2ZxMxiPrNP8ArPLdvT7V6+ugA2utYJ4V4iFyT6B6zMGvpRQ2o+TgtxFmQMVIraxBl0VvAsP7Y8ZoNLsGoS0NUARp7rexFztwvRqEU4D4ZgUbI5j7pstD0P7PUfKeMBnYWWKtSc7CO+EsYF1rJyeHPp8ecu1XPCEmxpqInarzON2OvLdvxuxPy5JJERNzmE4nMQKA6zNMdt32vWqO67V3+0g8Fy+YGfziXrt94dAQcggEH1g8wZXnXxsfa6BNSBltPYOL/wCOzut7m4D75suqPfPlO3VZOWqHYt+TkpPtUrIJ3ERKEREBERASvOu/ZO327twMtp7A/wCRu4/9VP5ZYcxd129dRRZQ/wBGxGQ+xlI/vAjXVTvfyra6STlqgaX9ea+S59q8J85L5S/Ufr20+s1W3W8jzYDw+cpbs7MD7wR8MuiSFl8suRj1z5SgD0TsiVGh6RbjYt2n0tTis6hrAbSocqK04sIrcuI59OfA8prt+6S3aaxq1KN2GmS5+0XDXjj4H4CpAQjGfA8zjAkh3bZ69SoWzOVYOjqxR0YeDIw5gzqq6O0gAOnalWLB7vnn4jjJDPnHgOQwOQmmqmqZnEujZvWKaadunOOMYjfv459N2OXGN6H2bVZqL2W43Wr8pet1YsUFN1Paaezg5KDWzczjx9gn1Z0f1DmqizuHUaVatQ3CbcNpnBV8g4DFTyJlgxJ5MNn7UuRjERGO/Xpx38OUdGoHRentGsPGeKyu7h4yFFtY4RYoHMMQMHngzN0e2VU57KtEySTwoFyT45xMqJtimI5OfVeuVxiqqZgiImTUREQEREDA3/al1elu0zeFtbpn1FhgHyOD5SlupLdGo1d+is5FhxAep6jwuPcf5JfE8/dNq/2V0iXUjkljpf8Alsyl49/GfOSR6AU5E5mPorMqJkShERAREQERECjumi/svpFVrByrtZLWPow3zV492W/NLwErXr02TtdFXqQOdFne/BbhT/MEkm6uN5+V7Zp7Ccsqdm/4q+4c+0AH80nNUlnxdcqKWYhQPEkgAejmTPuY246XtamQciR3T6mHNT5EA+UqNbfv62X1aassC5LluB1BRBkhWIGcnAyPRxc8zdyI6DYiHa2quxC7VNi5xw08Dl3WoDiY8RZsjkO8cESWzGnPNuvbGYptzmIjjjGZ4/Lh8HMREyaSIiAiIgIiICIiAlU9f+x9ppadWo502cDn9y3wz7GVfilrTU9LNlGt0V+l9NlTKv3NjKHyYAwNF1Wb58q26hycsq9m/wCKvu/qAp85KNy3arTKHvsWtSeEFjgE4zgffyPulL9RG8FLL9G/I8rVB9BXuWD2/R9xko65dT3NPXnxaxyPYAo/3Ga7lexRNT7dDpo1OoptTOIn6ZWBt2706gFqLUsA8eBw2M+GceEy5WfUnV83qm9b1j3Kx/8AKWZFurbpiqU12njTX6rVM5iPoRETY+MiIgYG/wC1jVaW7Tt4W1snsJHI+RwfKVh1GbmUfU6GzkQe0VT6GU9naP8AZ7jLelI71/wvpIl3hXc6ufVwX9y33NlvISSsLuiIlRga/eUpYIcljw4HdUd4kLl3IXJIOBnJxyBmH0X3H5Stl5GCz4C5yFrAHZ4PpDA8ef3/ALp2b9tHb4+bWwMrVujNwAq3NW4sEgqyjBAyOJsTs2jaTTzJUAV11qig8KrXnhyzEliOIjPLPqmOJ2vc3RVRFqYjO1M/DH6z2bOJ8o4YAg5B5gjmD7J9TJpIiICIiAiIgIiICIiB573qv9k9JuP6Ndlos9Q7PUZD+5i3wibnrS3A26tUA5VVBfH6xJdseRUeUy/8Qux8VWn1qj6DGlz+6/eQ+RDD84kN1Gue9Vts+myIWPrPABnzxnznx6qrFGPe9J7O2tvU1V/hp7rN6lf+Vv8AX2/Mfd2a4/vLFkD6ntNw6Kx/t3t7lVR/XMnk32f7cOZ4pP8AN3PUiIm1ziIiAlXde2z8enp1QHOtzWx9PDYOR8mUfFLRmp6V7P8AK9Ffp/S9bBfxjvIfiAkkh0dCN5+WbfReTljWFf8AGncf9QT5zeyqOoreCUv0beKMLUHqDdyweRC/FLXiFkkM3fpW1oFFShWt4T2ZLdq1RU2OVIHCDwoy90thmAODJnNR+xDx541UBrGQipTYnaHNgDtkAEk+C+clUTMYhts100VbVUZ6evLPWPc2lDqVBTHCQCuPDBHLH3Yn3MahUpWukE+HCgJLEhRzJPu5/eJkzJqmJIiIQiIgIiICIiAiIgaHpzsfy3btRp/rNWSn3OnfT9QPfKM1gxgDwAAnoLf7+z0tz+qp8e3hOJ561PjOfrJ30w9j7M2912v0juuvqz0/BtlP73Gx87CP6CSmabofTwaHTp6qUz7SuT+pm4n20RimI9zy+rr279yrrVPdzE4nMzfMREQERECkuL9ldJfs1XWewcGp/sLP9v3S7ZU3XvtHc0+sXkVY1Mfb36z5EN8UsPopvI1mio1PpsrUt9zjuuPiBkhZbaa/eda9SKa1BLNw8+eMqSoAyASzBUGSBlwZsJ0azSi1ChJGcEMMZUghlYZBGQQDzBHKUhGejeve7UtfYWKtmhA9YrZGrVbLBwjwyxdTzP8AkjniS2YVO1qrB2LWMCSGdi3CSCCVX6KnBIyAORIndpdULAWXwDMoPobhOCR92cjymNMYjEtt2rzKpqpjERiPTl/3xd8REyaSIiAiIgIiICIiBHunuo4NBb+9wr72H9syi7zkmXD1qajh0iJ9q0e5VJ/qRKdtqZ8qgJYg8IHiTwnAE5mq33Ih7vwGPK0VVyesz+X2Xl0E3karQ0XDA4q1yB6CvdYeRBkjlN9Qe+cVNulJ/wAtxYn4LOR9zD+eXIJ04eFnfLmIiEIiICIiBoOnWy/LNv1FAGWNZZPxp30x5jHnIX1D73x6a7SMedTixPwWeOPYwPxiWmZR2xn9ldJWo8K7nZB6uC/D1e5sL5GSVheMREqIp0k1GpzatSvZjAVK37IoLE4arO6OJwLA+e8MAeBwZt+jqhKTQDxdgxqzkE4UBkzj08LLn78zK1W2V2sGcZIGPpMARnOHAOGHtz4n1md9NKooVFCqPAABQPYBMcb8ts3M24oiMYnOevTPpyfcREyaiIiAiIgIiICIiBW/W7qv8iv7nb3kD+0h/QSjtNy049TlvhQmbvrY1PFrFT7FSjzJLf8AqYfVRp+PceL7FNje/hT/AMpy6v3r/wAXvbH8HwnP+M/PP1aPZU/ZPSN9P9Gt7WqHq7O7D0nyJQeRnoHTvlRKW6/tnNd+m16ciw7NiPQ9Z46z7cFvgEtHojvA1WlqvH/UrVvYSO8PI5E6cPBN5ERKEREBERASnOvfaTXZptfXyOezYj0Mp7So/wC73CXHIv1lbJ8r2y+sDLKvap+KvvcvaAw/NJKw3HR/dhq9LTqV8La1f2EjvDyOR5TYSs+one+10VmmJ50WZX8FveH8wf3yzJYQiIgIiICIiAiIgIiICIiBRfWFqePcLz6mC/CoX+03nUxRm/UP9mtF+JiT/tEj/TAA6u9gP+q/1uf0iOQJyfD0Sc9T23hdLbdzBstxj0YrGBjzZvdOXZjavTPq974lVFvwummPw0x2bDrW2P5XtV6gZete2T21d4+9eIeciXUNvvHpX0xPOmzK/gtyw/mD++W06AggjIIwQeYIPiDPPXQvO1dILNG3JGd6Bn0gntKD54UfmnTeCehxE66XyAZ2ShERAREQE4YZ5GcxAozoSf2X0ht0Z5JYz1Ln1N87Qf6D80vISlevDb20+s0241cicKT/ABKW40J9oP8AJLg2ncF1FFd6fRtrVx7GAOP1khZZcREqEREBERAREQEREBOCZzMbcreGmxvVW59ymJWmNqYhQG/38dzt62ZviJP95cXVvpuDbKB9oM/xOxlJ7k2Xb/8AfdLGTrd0Gh0lNKM19iUopWpe6GCjOXbC+OfDM5uk/qmXtPaKdmxatx17R+qzJRXXttZ0+u0+4VjBdQCf4tBBUn2qQPyT53Drs1+rY16GgV58OFW1Nvt8OEfDMPTdANz3KxbNwtdUzk9pZxuB6RXUOSn24x6p0cvFru6O7mNRp67l8LK0cex1DY/WbWavY9vFNa1oMKiqij1KowB7hNpKhERAREQERECHdbOyfKtruAGWqxcv/wBf0v5C01nUfvfbbd2BPe09hX8j99D+rD8ssG6oOpVhkMCCPWCMESkOrKw7bvl+3ue65eoejJQ8dR81z8QkVeUREqEREBERARMPct5p0y8V9qVj1u4XPsB5nykG3rrt0lWV06PefWB2VfxNzPksmTCxZi7hulWnTjvtSpR9Z3VB7yZSmp6yd13AldIhrX+DWWI/Fa2QPLhnXp+qvWatu01l3CT4lmbUW/1wPeYyuE03zrx0NGVo49S37i8Cebv/AGBkMt63dbr7OzrrWqjn2vAhtPBjmHsPJfVyAkt2Tqf0dOC1Zub12nI8kGF9+ZId/wBgRdBcigIq1k8KKqju97AAGPRMK87M+jfpcedbzw2o7qXNJtsVB4u6gfmbH95YOy9TGkqObQ97fxDwp8C4/Umazof0ZF2vrKsStQS5iygZ+iyrgE+kj3GXGFxPm0lGKZmXf9o79Ny7RTTPCM/n9mo2/o/XSvBWi1r9lFCD3CbCvRqJkRPteYcAYnMRAREQEREBERASkOuLSNotz0+41/W4Gz/EoYcj7V4fcZd8g3XHsnyjbHcDLUMto9fCO6/8pz+WSVhMtFq1trS1DlXVXU/cwyP0M75WHVx1gaana601Vyo1JasKSS7KO8hVBkkYbh/LOreevapcjS0M59D2EVr8Iyx88RkwtSa3dukmm0gzqL66/uZhxH2KO8fISmLOkm87nyq7REP+mvyev/uHvH4jMnbOpyxzx6q8AnmRWC7H2u3L9DGTCR7z156evK6ap7j9pvmU/XLH3CRa3pzvG5HGnVkQ/wCinAPO5/8A2JPdm6tNJRgrSGYfWs+dPuPdHkJKqdsAH9oxJmFN6Hqm1N7dpq78E+OCb7PNm5D9ZM9m6rNJTg9l2jfatPH/AC8l/STtNOB6J2ARgy1+n2kKAAAAPAAAAewCZaaUD0TuiVHAE1fSp8aHUH+DZ/tM2sxN30y2UWJYMqyMGHPwx90xqjMS22aopuU1TwiY7oh1W6cFL7/tOqD7hWvh+snU1XRrZ69Lp1SoEBu+c5yWYDOc+HoHlNrMbdOzTEN+uvxf1FdyOEzuz04QRETY+MiIgIiICIiAiIgJ16nTrYjVuMqylWB8CGGCD5GdkQKmt6kKltJ7ew155IFUMB6jZzz8Mk+zdXml0+DXQvEPrv8AOP5Fs48sSZRJhcsKvbgPGZKUAeidkSoYiIgIiICIiAiIgIiICIiAiIgIiICIiAiIgIiICIiAiIgIiICIiAiIgIiICIiAiIgIiIH/2Q=="/>
          <p:cNvSpPr>
            <a:spLocks noChangeAspect="1" noChangeArrowheads="1"/>
          </p:cNvSpPr>
          <p:nvPr/>
        </p:nvSpPr>
        <p:spPr bwMode="auto">
          <a:xfrm>
            <a:off x="1587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46086" name="AutoShape 6" descr="data:image/jpeg;base64,/9j/4AAQSkZJRgABAQAAAQABAAD/2wCEAAkGBhQQEBUQERQWFRUVFBUWFBQXEhQRFRUXFhUcFRUXExYYHiceGhkkHhcYHy8jIycpLywsFR8xNTAqNSYrLCkBCQoKDgwOFw8PGiocHCEpNSwsLCkpLzApKSwsLCkpKSopKSkvMCkpLik1KTUpKSkpLCksLSk1LDUpLDA1NTUsKf/AABEIAPUAzgMBIgACEQEDEQH/xAAcAAEAAgIDAQAAAAAAAAAAAAAABgcEBQEDCAL/xABEEAACAgECAgYFCQYEBgMBAAABAgADEQQFEiEGBxMiMYFBUXGRkhQjMkJSYXKCoRViY6KxwQgzU7IlNEOTwtFzg/AW/8QAGgEBAQADAQEAAAAAAAAAAAAAAAECAwUGBP/EADQRAQABAwEGAwYDCQAAAAAAAAABAgMRBBIhMUFRsQUTcQZhgaHR8VKR4RUiIyQyM2LB8P/aAAwDAQACEQMRAD8AvGIiAiIgIiICIiAiQbpB1y7do7TQ1jWOpw4qTtAhHiGbIGR6QCcSRdG+lmm3GrttJaLFBww5qyH1Op5j+/ogbeIiAiJ1anVpUpex1RR4szBFHtJ5QO2JAt+669u02VSw6hx9WleJc/fYcL7iZXm+/wCIHVW5XS1V0L9pvn7P1wo9xgegInkbXdNNbe/aWaq8sOYIudAPwqpAXyEvjqg6Zvr9Fw3tx20v2bOfpOpHEjN9+Mgn08MgsGIiUIiICIiAiIgIiICIiAiIgJoOn24tp9s1VyHhZaW4W8CCe7kffz5TfyuOt7e+0SvZ9P3tRq3QMo59nSG4md/UDw+4NAr/AKqdyUVPTTpTdbxHtGVULBc8md2B7oBACgeIbxJE7NDqn025W6zaqjbXQODXVVkYsUuRxVqORYBeLkORXw5mafchsqai2knV0mo9l2mnKOlwRQrE55gkg/cfH0zD1nWONKtdGzK+mqrftGscq9174x874rw4+r/TwkF/7H1k6DVVdoupqXAyyWOtTp6wysf6ZE0G/dfG36clai+pceiteFM+ou+P0BlVv1maPVDi3Da6rbvTbS5oLn1uAM+eTNP0j3h7LwyoClyLcqle3OLO84ywOeFuNPD6kok++9f+uuyNOtemX0EDtrPiccP8sr7c97v1Tcepustb12Oz49gPIeUnms6vdPqWC6JybO4H4FLLnHfzWOat4HGQPZnM+dj6hNwvIN3Z6Zf327R8fciZHvYQK5zMnRaN7mCVI9jHwVFLt7gMz0JsPUJoKMNebNSw8eJuzr+BOfvJlgbbtFOmTg09SVL9lEVB548T7ZB532PqT3DUgNYi6dT6bW73lWuT78TP6qdS237xdoLT9IvUfUbKSWUj2rx/FPQkoHri0baDeKdfWMdp2dvtspIVx5qE+IwL8rbIzPuYO0axbalsQ5VlVlPrVhkfoZnShERAREQEREBETV730n0uiXi1V9dXLIDN3m/Cg7zeQgbSJU2/f4hNNXldJS9zc8O/zNftxzY+4Sut+65tx1WVFooQ/VpXgPm5y/uIgejd46RabRrxam+uoejjcKT+FfE+Qleb9/iC0dWV0tdmob0MR2FfvYcR+Gef7rmdi7sWY+LMxZj7SeZnFNXEwXnzIHIZP34HpMgsrV9cGv1eXa1dLRnGKhwu5+yLGy3LIyVx5EzB6QdNa9PWbNFURqdbXm/Vs7OQMmt00+ea5KEk+jPLkFIyd26CNquyq0lFxasKjOKy1bYBB7xIRSSA2CRzZicZmq6cdEm27Q006h07bt2dKhatlio9YFhsCjCjKV4wTzLc4ECiIlH0JN+iPT3TaSgV6nRnUOmRWe3NacJYvw2Jgg4Ykg8/E+Hpie17Jfqm4NPTZa3qRGfHtx4ecnmzdRettwdQ9emX0gntrPhQ497CBm6n/EJqgODS6XTUJ4AcLuR7MFV/lmrr62N61jhKLXLfYp09Z9+FJx7ZY2xdSmhpILJZqWH+oeFM/gTA+ImT3QdHhWoStUpQfURVUe5cCTIiPV/vO8A/8UWo1EeJKrqAfR3axwkesNg/0lkq2RkeB5iYlW0oPEcXt8PdMwLjlKErrrz2Lt9s7YDvaZw/5G7jj9VP5ZY0xN029dRRZQ/0ba3RvYylT/WQQPqV3zt9uRCe9QxqPsHeQ/CwH5TLHnn/AKnNc2j3K/QW8i3EuP4tDEH3jj+ES/kbIlH1ERAREQEREBPJnT26xtx1ZuJLi+0HJzhVchAP3QuMfdPWcoDro2BKd0S9wey1Co1nDgHKEJbgnlnh4Tz9JklYVNN5sfQnW63/AJbTWOD9fh4K/wDuNhf1no/o91Z7bpQr06dHOARZZ883PmCOLkPICSxVwMCEUNsX+He98NrNQtQ/06h2r+wucKD7A0lN2xbJ0dC23d67BKcZN97eIPBWMKB4jOAPvlmam0qjMFLEKSFGAWIGQATy5+Eog9TWu3HUPq9y1CVNY3Eyr8+4HoUYIVQByHM4xA1fS7r71WpBq0S/JavDiGGuI/F4J+UZ++QHbtl1WvsPY1W3uxyzBWs5n0u55D2kz0RsHUzt+mwexOocfXvPGPJBhPeDJvp9tCKEUKijwVFCqPYByEDz7sXUJq7cNqrK9Ov2R89Z7l7o+Lylh7B1L7fp8E1NqWH1rjlfKtcL78yx106rz/UzB1vSTT02Cl7VVyQMYJ4S30eMgYXORjixmSZxxZ0W6q5xREz6QaXZwihFC1oPBEUKB7FXAEzK9Cg9Gfbz/SRTb+kFuajYxNhbU6VwSFpW6ol0ZlVc5YKByPgfA5ms/wD6PUaii5e1JZVq1NRqUUvZTx8NyBVZmAwDjOG5jIE1edS6NPhl2ZxMxiPrNP8ArPLdvT7V6+ugA2utYJ4V4iFyT6B6zMGvpRQ2o+TgtxFmQMVIraxBl0VvAsP7Y8ZoNLsGoS0NUARp7rexFztwvRqEU4D4ZgUbI5j7pstD0P7PUfKeMBnYWWKtSc7CO+EsYF1rJyeHPp8ecu1XPCEmxpqInarzON2OvLdvxuxPy5JJERNzmE4nMQKA6zNMdt32vWqO67V3+0g8Fy+YGfziXrt94dAQcggEH1g8wZXnXxsfa6BNSBltPYOL/wCOzut7m4D75suqPfPlO3VZOWqHYt+TkpPtUrIJ3ERKEREBERASvOu/ZO327twMtp7A/wCRu4/9VP5ZYcxd129dRRZQ/wBGxGQ+xlI/vAjXVTvfyra6STlqgaX9ea+S59q8J85L5S/Ufr20+s1W3W8jzYDw+cpbs7MD7wR8MuiSFl8suRj1z5SgD0TsiVGh6RbjYt2n0tTis6hrAbSocqK04sIrcuI59OfA8prt+6S3aaxq1KN2GmS5+0XDXjj4H4CpAQjGfA8zjAkh3bZ69SoWzOVYOjqxR0YeDIw5gzqq6O0gAOnalWLB7vnn4jjJDPnHgOQwOQmmqmqZnEujZvWKaadunOOMYjfv459N2OXGN6H2bVZqL2W43Wr8pet1YsUFN1Paaezg5KDWzczjx9gn1Z0f1DmqizuHUaVatQ3CbcNpnBV8g4DFTyJlgxJ5MNn7UuRjERGO/Xpx38OUdGoHRentGsPGeKyu7h4yFFtY4RYoHMMQMHngzN0e2VU57KtEySTwoFyT45xMqJtimI5OfVeuVxiqqZgiImTUREQEREDA3/al1elu0zeFtbpn1FhgHyOD5SlupLdGo1d+is5FhxAep6jwuPcf5JfE8/dNq/2V0iXUjkljpf8Alsyl49/GfOSR6AU5E5mPorMqJkShERAREQERECjumi/svpFVrByrtZLWPow3zV492W/NLwErXr02TtdFXqQOdFne/BbhT/MEkm6uN5+V7Zp7Ccsqdm/4q+4c+0AH80nNUlnxdcqKWYhQPEkgAejmTPuY246XtamQciR3T6mHNT5EA+UqNbfv62X1aassC5LluB1BRBkhWIGcnAyPRxc8zdyI6DYiHa2quxC7VNi5xw08Dl3WoDiY8RZsjkO8cESWzGnPNuvbGYptzmIjjjGZ4/Lh8HMREyaSIiAiIgIiICIiAlU9f+x9ppadWo502cDn9y3wz7GVfilrTU9LNlGt0V+l9NlTKv3NjKHyYAwNF1Wb58q26hycsq9m/wCKvu/qAp85KNy3arTKHvsWtSeEFjgE4zgffyPulL9RG8FLL9G/I8rVB9BXuWD2/R9xko65dT3NPXnxaxyPYAo/3Ga7lexRNT7dDpo1OoptTOIn6ZWBt2706gFqLUsA8eBw2M+GceEy5WfUnV83qm9b1j3Kx/8AKWZFurbpiqU12njTX6rVM5iPoRETY+MiIgYG/wC1jVaW7Tt4W1snsJHI+RwfKVh1GbmUfU6GzkQe0VT6GU9naP8AZ7jLelI71/wvpIl3hXc6ufVwX9y33NlvISSsLuiIlRga/eUpYIcljw4HdUd4kLl3IXJIOBnJxyBmH0X3H5Stl5GCz4C5yFrAHZ4PpDA8ef3/ALp2b9tHb4+bWwMrVujNwAq3NW4sEgqyjBAyOJsTs2jaTTzJUAV11qig8KrXnhyzEliOIjPLPqmOJ2vc3RVRFqYjO1M/DH6z2bOJ8o4YAg5B5gjmD7J9TJpIiICIiAiIgIiICIiB573qv9k9JuP6Ndlos9Q7PUZD+5i3wibnrS3A26tUA5VVBfH6xJdseRUeUy/8Qux8VWn1qj6DGlz+6/eQ+RDD84kN1Gue9Vts+myIWPrPABnzxnznx6qrFGPe9J7O2tvU1V/hp7rN6lf+Vv8AX2/Mfd2a4/vLFkD6ntNw6Kx/t3t7lVR/XMnk32f7cOZ4pP8AN3PUiIm1ziIiAlXde2z8enp1QHOtzWx9PDYOR8mUfFLRmp6V7P8AK9Ffp/S9bBfxjvIfiAkkh0dCN5+WbfReTljWFf8AGncf9QT5zeyqOoreCUv0beKMLUHqDdyweRC/FLXiFkkM3fpW1oFFShWt4T2ZLdq1RU2OVIHCDwoy90thmAODJnNR+xDx541UBrGQipTYnaHNgDtkAEk+C+clUTMYhts100VbVUZ6evLPWPc2lDqVBTHCQCuPDBHLH3Yn3MahUpWukE+HCgJLEhRzJPu5/eJkzJqmJIiIQiIgIiICIiAiIgaHpzsfy3btRp/rNWSn3OnfT9QPfKM1gxgDwAAnoLf7+z0tz+qp8e3hOJ561PjOfrJ30w9j7M2912v0juuvqz0/BtlP73Gx87CP6CSmabofTwaHTp6qUz7SuT+pm4n20RimI9zy+rr279yrrVPdzE4nMzfMREQERECkuL9ldJfs1XWewcGp/sLP9v3S7ZU3XvtHc0+sXkVY1Mfb36z5EN8UsPopvI1mio1PpsrUt9zjuuPiBkhZbaa/eda9SKa1BLNw8+eMqSoAyASzBUGSBlwZsJ0azSi1ChJGcEMMZUghlYZBGQQDzBHKUhGejeve7UtfYWKtmhA9YrZGrVbLBwjwyxdTzP8AkjniS2YVO1qrB2LWMCSGdi3CSCCVX6KnBIyAORIndpdULAWXwDMoPobhOCR92cjymNMYjEtt2rzKpqpjERiPTl/3xd8REyaSIiAiIgIiICIiBHunuo4NBb+9wr72H9syi7zkmXD1qajh0iJ9q0e5VJ/qRKdtqZ8qgJYg8IHiTwnAE5mq33Ih7vwGPK0VVyesz+X2Xl0E3karQ0XDA4q1yB6CvdYeRBkjlN9Qe+cVNulJ/wAtxYn4LOR9zD+eXIJ04eFnfLmIiEIiICIiBoOnWy/LNv1FAGWNZZPxp30x5jHnIX1D73x6a7SMedTixPwWeOPYwPxiWmZR2xn9ldJWo8K7nZB6uC/D1e5sL5GSVheMREqIp0k1GpzatSvZjAVK37IoLE4arO6OJwLA+e8MAeBwZt+jqhKTQDxdgxqzkE4UBkzj08LLn78zK1W2V2sGcZIGPpMARnOHAOGHtz4n1md9NKooVFCqPAABQPYBMcb8ts3M24oiMYnOevTPpyfcREyaiIiAiIgIiICIiBW/W7qv8iv7nb3kD+0h/QSjtNy049TlvhQmbvrY1PFrFT7FSjzJLf8AqYfVRp+PceL7FNje/hT/AMpy6v3r/wAXvbH8HwnP+M/PP1aPZU/ZPSN9P9Gt7WqHq7O7D0nyJQeRnoHTvlRKW6/tnNd+m16ciw7NiPQ9Z46z7cFvgEtHojvA1WlqvH/UrVvYSO8PI5E6cPBN5ERKEREBERASnOvfaTXZptfXyOezYj0Mp7So/wC73CXHIv1lbJ8r2y+sDLKvap+KvvcvaAw/NJKw3HR/dhq9LTqV8La1f2EjvDyOR5TYSs+one+10VmmJ50WZX8FveH8wf3yzJYQiIgIiICIiAiIgIiICIiBRfWFqePcLz6mC/CoX+03nUxRm/UP9mtF+JiT/tEj/TAA6u9gP+q/1uf0iOQJyfD0Sc9T23hdLbdzBstxj0YrGBjzZvdOXZjavTPq974lVFvwummPw0x2bDrW2P5XtV6gZete2T21d4+9eIeciXUNvvHpX0xPOmzK/gtyw/mD++W06AggjIIwQeYIPiDPPXQvO1dILNG3JGd6Bn0gntKD54UfmnTeCehxE66XyAZ2ShERAREQE4YZ5GcxAozoSf2X0ht0Z5JYz1Ln1N87Qf6D80vISlevDb20+s0241cicKT/ABKW40J9oP8AJLg2ncF1FFd6fRtrVx7GAOP1khZZcREqEREBERAREQEREBOCZzMbcreGmxvVW59ymJWmNqYhQG/38dzt62ZviJP95cXVvpuDbKB9oM/xOxlJ7k2Xb/8AfdLGTrd0Gh0lNKM19iUopWpe6GCjOXbC+OfDM5uk/qmXtPaKdmxatx17R+qzJRXXttZ0+u0+4VjBdQCf4tBBUn2qQPyT53Drs1+rY16GgV58OFW1Nvt8OEfDMPTdANz3KxbNwtdUzk9pZxuB6RXUOSn24x6p0cvFru6O7mNRp67l8LK0cex1DY/WbWavY9vFNa1oMKiqij1KowB7hNpKhERAREQERECHdbOyfKtruAGWqxcv/wBf0v5C01nUfvfbbd2BPe09hX8j99D+rD8ssG6oOpVhkMCCPWCMESkOrKw7bvl+3ue65eoejJQ8dR81z8QkVeUREqEREBERARMPct5p0y8V9qVj1u4XPsB5nykG3rrt0lWV06PefWB2VfxNzPksmTCxZi7hulWnTjvtSpR9Z3VB7yZSmp6yd13AldIhrX+DWWI/Fa2QPLhnXp+qvWatu01l3CT4lmbUW/1wPeYyuE03zrx0NGVo49S37i8Cebv/AGBkMt63dbr7OzrrWqjn2vAhtPBjmHsPJfVyAkt2Tqf0dOC1Zub12nI8kGF9+ZId/wBgRdBcigIq1k8KKqju97AAGPRMK87M+jfpcedbzw2o7qXNJtsVB4u6gfmbH95YOy9TGkqObQ97fxDwp8C4/Umazof0ZF2vrKsStQS5iygZ+iyrgE+kj3GXGFxPm0lGKZmXf9o79Ny7RTTPCM/n9mo2/o/XSvBWi1r9lFCD3CbCvRqJkRPteYcAYnMRAREQEREBERASkOuLSNotz0+41/W4Gz/EoYcj7V4fcZd8g3XHsnyjbHcDLUMto9fCO6/8pz+WSVhMtFq1trS1DlXVXU/cwyP0M75WHVx1gaana601Vyo1JasKSS7KO8hVBkkYbh/LOreevapcjS0M59D2EVr8Iyx88RkwtSa3dukmm0gzqL66/uZhxH2KO8fISmLOkm87nyq7REP+mvyev/uHvH4jMnbOpyxzx6q8AnmRWC7H2u3L9DGTCR7z156evK6ap7j9pvmU/XLH3CRa3pzvG5HGnVkQ/wCinAPO5/8A2JPdm6tNJRgrSGYfWs+dPuPdHkJKqdsAH9oxJmFN6Hqm1N7dpq78E+OCb7PNm5D9ZM9m6rNJTg9l2jfatPH/AC8l/STtNOB6J2ARgy1+n2kKAAAAPAAAAewCZaaUD0TuiVHAE1fSp8aHUH+DZ/tM2sxN30y2UWJYMqyMGHPwx90xqjMS22aopuU1TwiY7oh1W6cFL7/tOqD7hWvh+snU1XRrZ69Lp1SoEBu+c5yWYDOc+HoHlNrMbdOzTEN+uvxf1FdyOEzuz04QRETY+MiIgIiICIiAiIgJ16nTrYjVuMqylWB8CGGCD5GdkQKmt6kKltJ7ew155IFUMB6jZzz8Mk+zdXml0+DXQvEPrv8AOP5Fs48sSZRJhcsKvbgPGZKUAeidkSoYiIgIiICIiAiIgIiICIiAiIgIiICIiAiIgIiICIiAiIgIiICIiAiIgIiICIiAiIgIiIH/2Q=="/>
          <p:cNvSpPr>
            <a:spLocks noChangeAspect="1" noChangeArrowheads="1"/>
          </p:cNvSpPr>
          <p:nvPr/>
        </p:nvSpPr>
        <p:spPr bwMode="auto">
          <a:xfrm>
            <a:off x="1587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fontAlgn="base" hangingPunct="1">
              <a:spcBef>
                <a:spcPct val="0"/>
              </a:spcBef>
              <a:spcAft>
                <a:spcPct val="0"/>
              </a:spcAft>
            </a:pPr>
            <a:endParaRPr lang="en-US" altLang="en-US">
              <a:solidFill>
                <a:srgbClr val="000000"/>
              </a:solidFill>
            </a:endParaRPr>
          </a:p>
        </p:txBody>
      </p:sp>
      <p:pic>
        <p:nvPicPr>
          <p:cNvPr id="46087"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8753" y="5482389"/>
            <a:ext cx="38735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09614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628768" y="461063"/>
            <a:ext cx="6927064" cy="601875"/>
          </a:xfrm>
        </p:spPr>
        <p:txBody>
          <a:bodyPr>
            <a:normAutofit/>
          </a:bodyPr>
          <a:lstStyle/>
          <a:p>
            <a:pPr algn="l"/>
            <a:r>
              <a:rPr lang="en-US" altLang="en-US" sz="3200" b="1" dirty="0"/>
              <a:t>UKY: Online violation report form</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l="6317" t="14607" r="10297" b="6281"/>
          <a:stretch>
            <a:fillRect/>
          </a:stretch>
        </p:blipFill>
        <p:spPr bwMode="auto">
          <a:xfrm>
            <a:off x="1524000" y="15240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46225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xmlns="" id="{F89222EE-728C-48E0-890A-C58C899587F9}"/>
              </a:ext>
            </a:extLst>
          </p:cNvPr>
          <p:cNvSpPr txBox="1">
            <a:spLocks/>
          </p:cNvSpPr>
          <p:nvPr/>
        </p:nvSpPr>
        <p:spPr bwMode="auto">
          <a:xfrm>
            <a:off x="628768" y="1814506"/>
            <a:ext cx="8925981" cy="422153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0" indent="0" algn="l" defTabSz="609585" rtl="0" fontAlgn="base">
              <a:spcBef>
                <a:spcPts val="2133"/>
              </a:spcBef>
              <a:spcAft>
                <a:spcPct val="0"/>
              </a:spcAft>
              <a:buClr>
                <a:schemeClr val="bg2"/>
              </a:buClr>
              <a:buSzPct val="25000"/>
              <a:buFont typeface="Arial"/>
              <a:buChar char="•"/>
              <a:defRPr sz="2400" kern="1200">
                <a:solidFill>
                  <a:srgbClr val="6C6B6E"/>
                </a:solidFill>
                <a:latin typeface="+mn-lt"/>
                <a:ea typeface="ＭＳ Ｐゴシック" charset="0"/>
                <a:cs typeface="ＭＳ Ｐゴシック" charset="0"/>
              </a:defRPr>
            </a:lvl1pPr>
            <a:lvl2pPr marL="377943" indent="-256026" algn="l" defTabSz="609585" rtl="0" fontAlgn="base">
              <a:spcBef>
                <a:spcPts val="800"/>
              </a:spcBef>
              <a:spcAft>
                <a:spcPct val="0"/>
              </a:spcAft>
              <a:buClr>
                <a:schemeClr val="tx2"/>
              </a:buClr>
              <a:buFont typeface="Arial"/>
              <a:buChar char="•"/>
              <a:defRPr sz="2400" kern="1200">
                <a:solidFill>
                  <a:srgbClr val="6C6B6E"/>
                </a:solidFill>
                <a:latin typeface="+mn-lt"/>
                <a:ea typeface="ＭＳ Ｐゴシック" charset="0"/>
                <a:cs typeface="+mn-cs"/>
              </a:defRPr>
            </a:lvl2pPr>
            <a:lvl3pPr marL="792460" indent="-304792" algn="l" defTabSz="609585" rtl="0" fontAlgn="base">
              <a:spcBef>
                <a:spcPts val="800"/>
              </a:spcBef>
              <a:spcAft>
                <a:spcPct val="0"/>
              </a:spcAft>
              <a:buFont typeface="Arial" charset="0"/>
              <a:buChar char="•"/>
              <a:defRPr sz="2400" kern="1200">
                <a:solidFill>
                  <a:srgbClr val="6C6B6E"/>
                </a:solidFill>
                <a:latin typeface="+mn-lt"/>
                <a:ea typeface="ＭＳ Ｐゴシック" charset="0"/>
                <a:cs typeface="+mn-cs"/>
              </a:defRPr>
            </a:lvl3pPr>
            <a:lvl4pPr marL="914377" indent="-304792" algn="l" defTabSz="609585" rtl="0" fontAlgn="base">
              <a:spcBef>
                <a:spcPct val="20000"/>
              </a:spcBef>
              <a:spcAft>
                <a:spcPct val="0"/>
              </a:spcAft>
              <a:buFont typeface="Lucida Grande"/>
              <a:buChar char="-"/>
              <a:defRPr sz="2400" kern="1200">
                <a:solidFill>
                  <a:srgbClr val="6C6B6E"/>
                </a:solidFill>
                <a:latin typeface="+mn-lt"/>
                <a:ea typeface="ＭＳ Ｐゴシック" charset="0"/>
                <a:cs typeface="+mn-cs"/>
              </a:defRPr>
            </a:lvl4pPr>
            <a:lvl5pPr marL="2743131" indent="-304792" algn="l" defTabSz="609585" rtl="0" fontAlgn="base">
              <a:spcBef>
                <a:spcPct val="20000"/>
              </a:spcBef>
              <a:spcAft>
                <a:spcPct val="0"/>
              </a:spcAft>
              <a:buFont typeface="Arial" charset="0"/>
              <a:buChar char="»"/>
              <a:defRPr sz="2667" kern="1200">
                <a:solidFill>
                  <a:srgbClr val="6C6B6E"/>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200" dirty="0">
                <a:solidFill>
                  <a:schemeClr val="tx2"/>
                </a:solidFill>
              </a:rPr>
              <a:t>2,164 </a:t>
            </a:r>
            <a:r>
              <a:rPr lang="en-US" sz="2800" dirty="0">
                <a:solidFill>
                  <a:schemeClr val="tx1">
                    <a:lumMod val="50000"/>
                  </a:schemeClr>
                </a:solidFill>
              </a:rPr>
              <a:t>campus sites are 100% smoke or tobacco-free</a:t>
            </a:r>
          </a:p>
          <a:p>
            <a:pPr lvl="2">
              <a:lnSpc>
                <a:spcPct val="150000"/>
              </a:lnSpc>
            </a:pPr>
            <a:r>
              <a:rPr lang="en-US" sz="3200" dirty="0">
                <a:solidFill>
                  <a:schemeClr val="tx2"/>
                </a:solidFill>
              </a:rPr>
              <a:t>1,805</a:t>
            </a:r>
            <a:r>
              <a:rPr lang="en-US" sz="3200" dirty="0">
                <a:solidFill>
                  <a:schemeClr val="tx1"/>
                </a:solidFill>
              </a:rPr>
              <a:t> </a:t>
            </a:r>
            <a:r>
              <a:rPr lang="en-US" sz="2800" dirty="0">
                <a:solidFill>
                  <a:schemeClr val="tx1"/>
                </a:solidFill>
              </a:rPr>
              <a:t>are 100% tobacco-free</a:t>
            </a:r>
          </a:p>
          <a:p>
            <a:pPr lvl="2">
              <a:lnSpc>
                <a:spcPct val="150000"/>
              </a:lnSpc>
            </a:pPr>
            <a:r>
              <a:rPr lang="en-US" sz="3200" dirty="0">
                <a:solidFill>
                  <a:schemeClr val="tx2"/>
                </a:solidFill>
              </a:rPr>
              <a:t>1,741</a:t>
            </a:r>
            <a:r>
              <a:rPr lang="en-US" sz="2800" dirty="0">
                <a:solidFill>
                  <a:schemeClr val="tx1"/>
                </a:solidFill>
              </a:rPr>
              <a:t> also prohibit e-cigarette use</a:t>
            </a:r>
          </a:p>
          <a:p>
            <a:pPr lvl="2">
              <a:lnSpc>
                <a:spcPct val="150000"/>
              </a:lnSpc>
            </a:pPr>
            <a:r>
              <a:rPr lang="en-US" sz="3200" dirty="0">
                <a:solidFill>
                  <a:schemeClr val="tx2"/>
                </a:solidFill>
              </a:rPr>
              <a:t>883</a:t>
            </a:r>
            <a:r>
              <a:rPr lang="en-US" sz="2800" dirty="0">
                <a:solidFill>
                  <a:schemeClr val="tx1"/>
                </a:solidFill>
              </a:rPr>
              <a:t> also prohibit hookah use</a:t>
            </a:r>
          </a:p>
          <a:p>
            <a:pPr lvl="2">
              <a:lnSpc>
                <a:spcPct val="150000"/>
              </a:lnSpc>
            </a:pPr>
            <a:r>
              <a:rPr lang="en-US" sz="3200" dirty="0">
                <a:solidFill>
                  <a:schemeClr val="tx2"/>
                </a:solidFill>
              </a:rPr>
              <a:t>278</a:t>
            </a:r>
            <a:r>
              <a:rPr lang="en-US" sz="2800" dirty="0">
                <a:solidFill>
                  <a:schemeClr val="tx1"/>
                </a:solidFill>
              </a:rPr>
              <a:t> also prohibit smoking/vaping marijuana</a:t>
            </a:r>
          </a:p>
          <a:p>
            <a:endParaRPr lang="en-US" dirty="0"/>
          </a:p>
        </p:txBody>
      </p:sp>
      <p:sp>
        <p:nvSpPr>
          <p:cNvPr id="6" name="Title 2">
            <a:extLst>
              <a:ext uri="{FF2B5EF4-FFF2-40B4-BE49-F238E27FC236}">
                <a16:creationId xmlns:a16="http://schemas.microsoft.com/office/drawing/2014/main" xmlns="" id="{4C281423-8307-4A1D-8CB3-DA2589B611CC}"/>
              </a:ext>
            </a:extLst>
          </p:cNvPr>
          <p:cNvSpPr>
            <a:spLocks noGrp="1"/>
          </p:cNvSpPr>
          <p:nvPr>
            <p:ph type="ctrTitle"/>
          </p:nvPr>
        </p:nvSpPr>
        <p:spPr/>
        <p:txBody>
          <a:bodyPr>
            <a:normAutofit/>
          </a:bodyPr>
          <a:lstStyle/>
          <a:p>
            <a:r>
              <a:rPr lang="en-US" sz="3600" dirty="0"/>
              <a:t>Growing momentum</a:t>
            </a:r>
          </a:p>
        </p:txBody>
      </p:sp>
    </p:spTree>
    <p:extLst>
      <p:ext uri="{BB962C8B-B14F-4D97-AF65-F5344CB8AC3E}">
        <p14:creationId xmlns:p14="http://schemas.microsoft.com/office/powerpoint/2010/main" val="1418299949"/>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63F193E-9E67-4405-997F-FA0CBA71ABD2}"/>
              </a:ext>
            </a:extLst>
          </p:cNvPr>
          <p:cNvSpPr>
            <a:spLocks noGrp="1"/>
          </p:cNvSpPr>
          <p:nvPr>
            <p:ph type="ctrTitle"/>
          </p:nvPr>
        </p:nvSpPr>
        <p:spPr/>
        <p:txBody>
          <a:bodyPr/>
          <a:lstStyle/>
          <a:p>
            <a:r>
              <a:rPr lang="en-US" dirty="0"/>
              <a:t>Resources</a:t>
            </a:r>
          </a:p>
        </p:txBody>
      </p:sp>
      <p:sp>
        <p:nvSpPr>
          <p:cNvPr id="4" name="Content Placeholder 3">
            <a:extLst>
              <a:ext uri="{FF2B5EF4-FFF2-40B4-BE49-F238E27FC236}">
                <a16:creationId xmlns:a16="http://schemas.microsoft.com/office/drawing/2014/main" xmlns="" id="{D777439B-34E1-410B-A97D-237D40604637}"/>
              </a:ext>
            </a:extLst>
          </p:cNvPr>
          <p:cNvSpPr>
            <a:spLocks noGrp="1"/>
          </p:cNvSpPr>
          <p:nvPr>
            <p:ph sz="quarter" idx="13"/>
          </p:nvPr>
        </p:nvSpPr>
        <p:spPr>
          <a:xfrm>
            <a:off x="628653" y="1608667"/>
            <a:ext cx="8139790" cy="5069719"/>
          </a:xfrm>
        </p:spPr>
        <p:txBody>
          <a:bodyPr>
            <a:normAutofit fontScale="92500" lnSpcReduction="20000"/>
          </a:bodyPr>
          <a:lstStyle/>
          <a:p>
            <a:pPr>
              <a:spcBef>
                <a:spcPts val="1200"/>
              </a:spcBef>
              <a:spcAft>
                <a:spcPts val="600"/>
              </a:spcAft>
            </a:pPr>
            <a:r>
              <a:rPr lang="en-US" sz="2800" dirty="0">
                <a:solidFill>
                  <a:schemeClr val="tx1"/>
                </a:solidFill>
              </a:rPr>
              <a:t>The following resources were developed by Americans for Non-Smokers Rights:</a:t>
            </a:r>
          </a:p>
          <a:p>
            <a:pPr>
              <a:spcBef>
                <a:spcPts val="1200"/>
              </a:spcBef>
              <a:spcAft>
                <a:spcPts val="600"/>
              </a:spcAft>
            </a:pPr>
            <a:endParaRPr lang="en-US" sz="2800" dirty="0">
              <a:solidFill>
                <a:schemeClr val="tx1"/>
              </a:solidFill>
            </a:endParaRPr>
          </a:p>
          <a:p>
            <a:pPr lvl="1">
              <a:spcBef>
                <a:spcPts val="1200"/>
              </a:spcBef>
              <a:spcAft>
                <a:spcPts val="600"/>
              </a:spcAft>
              <a:buSzPct val="125000"/>
            </a:pPr>
            <a:r>
              <a:rPr lang="en-US" sz="2800" dirty="0">
                <a:solidFill>
                  <a:schemeClr val="tx1"/>
                </a:solidFill>
              </a:rPr>
              <a:t>List of 100% Smoke-Free and Tobacco-Free Colleges and Universities</a:t>
            </a:r>
          </a:p>
          <a:p>
            <a:pPr lvl="1">
              <a:spcBef>
                <a:spcPts val="1200"/>
              </a:spcBef>
              <a:spcAft>
                <a:spcPts val="600"/>
              </a:spcAft>
              <a:buSzPct val="125000"/>
            </a:pPr>
            <a:r>
              <a:rPr lang="en-US" sz="2800" dirty="0">
                <a:solidFill>
                  <a:schemeClr val="tx1"/>
                </a:solidFill>
              </a:rPr>
              <a:t>List Criteria Tip Sheet</a:t>
            </a:r>
          </a:p>
          <a:p>
            <a:pPr lvl="1">
              <a:spcBef>
                <a:spcPts val="1200"/>
              </a:spcBef>
              <a:spcAft>
                <a:spcPts val="600"/>
              </a:spcAft>
              <a:buSzPct val="125000"/>
            </a:pPr>
            <a:r>
              <a:rPr lang="en-US" sz="2800" dirty="0">
                <a:solidFill>
                  <a:schemeClr val="tx1"/>
                </a:solidFill>
              </a:rPr>
              <a:t>Model Policy for a Smoke-Free College/University</a:t>
            </a:r>
          </a:p>
          <a:p>
            <a:pPr lvl="1">
              <a:spcBef>
                <a:spcPts val="1200"/>
              </a:spcBef>
              <a:spcAft>
                <a:spcPts val="600"/>
              </a:spcAft>
              <a:buSzPct val="125000"/>
            </a:pPr>
            <a:r>
              <a:rPr lang="en-US" sz="2800" dirty="0">
                <a:solidFill>
                  <a:schemeClr val="tx1"/>
                </a:solidFill>
              </a:rPr>
              <a:t>Model Policy for Tobacco-Free College/University</a:t>
            </a:r>
          </a:p>
          <a:p>
            <a:pPr>
              <a:spcBef>
                <a:spcPts val="1200"/>
              </a:spcBef>
              <a:spcAft>
                <a:spcPts val="600"/>
              </a:spcAft>
            </a:pPr>
            <a:endParaRPr lang="en-US" sz="2800" dirty="0">
              <a:solidFill>
                <a:schemeClr val="tx1"/>
              </a:solidFill>
            </a:endParaRPr>
          </a:p>
          <a:p>
            <a:pPr>
              <a:spcBef>
                <a:spcPts val="1200"/>
              </a:spcBef>
              <a:spcAft>
                <a:spcPts val="600"/>
              </a:spcAft>
            </a:pPr>
            <a:r>
              <a:rPr lang="en-US" sz="2800" dirty="0">
                <a:solidFill>
                  <a:schemeClr val="tx1"/>
                </a:solidFill>
              </a:rPr>
              <a:t>Available on Base Camp</a:t>
            </a:r>
          </a:p>
          <a:p>
            <a:endParaRPr lang="en-US" dirty="0"/>
          </a:p>
        </p:txBody>
      </p:sp>
    </p:spTree>
    <p:extLst>
      <p:ext uri="{BB962C8B-B14F-4D97-AF65-F5344CB8AC3E}">
        <p14:creationId xmlns:p14="http://schemas.microsoft.com/office/powerpoint/2010/main" val="103496456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57E75E6-6D96-43FF-88E2-CFA58B9C8488}"/>
              </a:ext>
            </a:extLst>
          </p:cNvPr>
          <p:cNvSpPr>
            <a:spLocks noGrp="1"/>
          </p:cNvSpPr>
          <p:nvPr>
            <p:ph type="ctrTitle"/>
          </p:nvPr>
        </p:nvSpPr>
        <p:spPr/>
        <p:txBody>
          <a:bodyPr/>
          <a:lstStyle/>
          <a:p>
            <a:r>
              <a:rPr lang="en-US" dirty="0"/>
              <a:t>More resources</a:t>
            </a:r>
          </a:p>
        </p:txBody>
      </p:sp>
      <p:sp>
        <p:nvSpPr>
          <p:cNvPr id="4" name="Content Placeholder 3">
            <a:extLst>
              <a:ext uri="{FF2B5EF4-FFF2-40B4-BE49-F238E27FC236}">
                <a16:creationId xmlns:a16="http://schemas.microsoft.com/office/drawing/2014/main" xmlns="" id="{D606FC8B-4D26-4858-A968-BFF8B609A5FD}"/>
              </a:ext>
            </a:extLst>
          </p:cNvPr>
          <p:cNvSpPr>
            <a:spLocks noGrp="1"/>
          </p:cNvSpPr>
          <p:nvPr>
            <p:ph sz="quarter" idx="13"/>
          </p:nvPr>
        </p:nvSpPr>
        <p:spPr>
          <a:xfrm>
            <a:off x="628654" y="1608667"/>
            <a:ext cx="5457354" cy="4644869"/>
          </a:xfrm>
        </p:spPr>
        <p:txBody>
          <a:bodyPr/>
          <a:lstStyle/>
          <a:p>
            <a:pPr marL="121917" lvl="1" indent="0">
              <a:buSzPct val="100000"/>
              <a:buNone/>
            </a:pPr>
            <a:endParaRPr lang="en-US" dirty="0"/>
          </a:p>
          <a:p>
            <a:pPr lvl="1">
              <a:buSzPct val="100000"/>
            </a:pPr>
            <a:r>
              <a:rPr lang="en-US" sz="2800" dirty="0">
                <a:solidFill>
                  <a:schemeClr val="tx1"/>
                </a:solidFill>
              </a:rPr>
              <a:t>Truth Initiative’s Implementation and Enforcement Guide</a:t>
            </a:r>
          </a:p>
          <a:p>
            <a:pPr lvl="2">
              <a:buSzPct val="100000"/>
            </a:pPr>
            <a:r>
              <a:rPr lang="en-US" sz="2800" dirty="0">
                <a:solidFill>
                  <a:schemeClr val="tx1"/>
                </a:solidFill>
              </a:rPr>
              <a:t>Available on Base Camp</a:t>
            </a:r>
          </a:p>
          <a:p>
            <a:pPr lvl="2">
              <a:buSzPct val="100000"/>
            </a:pPr>
            <a:endParaRPr lang="en-US" sz="2800" dirty="0">
              <a:solidFill>
                <a:schemeClr val="tx1"/>
              </a:solidFill>
            </a:endParaRPr>
          </a:p>
          <a:p>
            <a:pPr lvl="1">
              <a:buSzPct val="100000"/>
            </a:pPr>
            <a:r>
              <a:rPr lang="en-US" sz="2800" dirty="0">
                <a:solidFill>
                  <a:schemeClr val="tx1"/>
                </a:solidFill>
              </a:rPr>
              <a:t>Future webinars will focus on implementation and enforcement</a:t>
            </a:r>
          </a:p>
          <a:p>
            <a:pPr lvl="1">
              <a:buSzPct val="100000"/>
            </a:pPr>
            <a:endParaRPr lang="en-US" dirty="0"/>
          </a:p>
        </p:txBody>
      </p:sp>
      <p:pic>
        <p:nvPicPr>
          <p:cNvPr id="7" name="Picture 6">
            <a:extLst>
              <a:ext uri="{FF2B5EF4-FFF2-40B4-BE49-F238E27FC236}">
                <a16:creationId xmlns:a16="http://schemas.microsoft.com/office/drawing/2014/main" xmlns="" id="{F2E1C2D3-465C-4D10-9643-422F27DBE30F}"/>
              </a:ext>
            </a:extLst>
          </p:cNvPr>
          <p:cNvPicPr>
            <a:picLocks noChangeAspect="1"/>
          </p:cNvPicPr>
          <p:nvPr/>
        </p:nvPicPr>
        <p:blipFill>
          <a:blip r:embed="rId3"/>
          <a:stretch>
            <a:fillRect/>
          </a:stretch>
        </p:blipFill>
        <p:spPr>
          <a:xfrm>
            <a:off x="6876043" y="700461"/>
            <a:ext cx="4410075" cy="5553075"/>
          </a:xfrm>
          <a:prstGeom prst="rect">
            <a:avLst/>
          </a:prstGeom>
        </p:spPr>
      </p:pic>
    </p:spTree>
    <p:extLst>
      <p:ext uri="{BB962C8B-B14F-4D97-AF65-F5344CB8AC3E}">
        <p14:creationId xmlns:p14="http://schemas.microsoft.com/office/powerpoint/2010/main" val="4189689963"/>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0C678F7-4DAD-479A-B27C-E9D5F25568CF}"/>
              </a:ext>
            </a:extLst>
          </p:cNvPr>
          <p:cNvSpPr>
            <a:spLocks noGrp="1"/>
          </p:cNvSpPr>
          <p:nvPr>
            <p:ph type="ctrTitle"/>
          </p:nvPr>
        </p:nvSpPr>
        <p:spPr/>
        <p:txBody>
          <a:bodyPr/>
          <a:lstStyle/>
          <a:p>
            <a:r>
              <a:rPr lang="en-US" dirty="0"/>
              <a:t>Discussion questions</a:t>
            </a:r>
          </a:p>
        </p:txBody>
      </p:sp>
      <p:sp>
        <p:nvSpPr>
          <p:cNvPr id="4" name="Content Placeholder 3">
            <a:extLst>
              <a:ext uri="{FF2B5EF4-FFF2-40B4-BE49-F238E27FC236}">
                <a16:creationId xmlns:a16="http://schemas.microsoft.com/office/drawing/2014/main" xmlns="" id="{979572F4-8954-465A-B534-84184B7AF9E6}"/>
              </a:ext>
            </a:extLst>
          </p:cNvPr>
          <p:cNvSpPr>
            <a:spLocks noGrp="1"/>
          </p:cNvSpPr>
          <p:nvPr>
            <p:ph sz="quarter" idx="13"/>
          </p:nvPr>
        </p:nvSpPr>
        <p:spPr>
          <a:xfrm>
            <a:off x="628768" y="2041804"/>
            <a:ext cx="7905747" cy="4644869"/>
          </a:xfrm>
        </p:spPr>
        <p:txBody>
          <a:bodyPr>
            <a:normAutofit fontScale="92500" lnSpcReduction="20000"/>
          </a:bodyPr>
          <a:lstStyle/>
          <a:p>
            <a:pPr>
              <a:buNone/>
            </a:pPr>
            <a:r>
              <a:rPr lang="en-US" sz="3000" dirty="0">
                <a:solidFill>
                  <a:schemeClr val="tx1"/>
                </a:solidFill>
              </a:rPr>
              <a:t>Where are you in the policy drafting process?</a:t>
            </a:r>
          </a:p>
          <a:p>
            <a:pPr>
              <a:buNone/>
            </a:pPr>
            <a:endParaRPr lang="en-US" sz="3000" dirty="0">
              <a:solidFill>
                <a:schemeClr val="tx1"/>
              </a:solidFill>
            </a:endParaRPr>
          </a:p>
          <a:p>
            <a:pPr>
              <a:buNone/>
            </a:pPr>
            <a:r>
              <a:rPr lang="en-US" sz="3000" dirty="0">
                <a:solidFill>
                  <a:schemeClr val="tx1"/>
                </a:solidFill>
              </a:rPr>
              <a:t>Who is involved drafting the policy?</a:t>
            </a:r>
          </a:p>
          <a:p>
            <a:pPr>
              <a:buNone/>
            </a:pPr>
            <a:endParaRPr lang="en-US" sz="3000" dirty="0">
              <a:solidFill>
                <a:schemeClr val="tx1"/>
              </a:solidFill>
            </a:endParaRPr>
          </a:p>
          <a:p>
            <a:pPr>
              <a:buNone/>
            </a:pPr>
            <a:r>
              <a:rPr lang="en-US" sz="3000" dirty="0">
                <a:solidFill>
                  <a:schemeClr val="tx1"/>
                </a:solidFill>
              </a:rPr>
              <a:t>What are you concerns?</a:t>
            </a:r>
          </a:p>
          <a:p>
            <a:pPr>
              <a:buNone/>
            </a:pPr>
            <a:endParaRPr lang="en-US" dirty="0"/>
          </a:p>
          <a:p>
            <a:pPr>
              <a:buNone/>
            </a:pPr>
            <a:endParaRPr lang="en-US" dirty="0"/>
          </a:p>
          <a:p>
            <a:pPr>
              <a:buNone/>
            </a:pPr>
            <a:r>
              <a:rPr lang="en-US" dirty="0"/>
              <a:t> </a:t>
            </a:r>
          </a:p>
        </p:txBody>
      </p:sp>
    </p:spTree>
    <p:extLst>
      <p:ext uri="{BB962C8B-B14F-4D97-AF65-F5344CB8AC3E}">
        <p14:creationId xmlns:p14="http://schemas.microsoft.com/office/powerpoint/2010/main" val="416640717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28768" y="915356"/>
            <a:ext cx="6049741" cy="1181990"/>
          </a:xfrm>
        </p:spPr>
        <p:txBody>
          <a:bodyPr/>
          <a:lstStyle/>
          <a:p>
            <a:r>
              <a:rPr lang="en-US" dirty="0"/>
              <a:t>Question and Answers</a:t>
            </a:r>
          </a:p>
        </p:txBody>
      </p:sp>
    </p:spTree>
    <p:extLst>
      <p:ext uri="{BB962C8B-B14F-4D97-AF65-F5344CB8AC3E}">
        <p14:creationId xmlns:p14="http://schemas.microsoft.com/office/powerpoint/2010/main" val="161888163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3380761-B394-4990-B0C6-23623AF382CC}"/>
              </a:ext>
            </a:extLst>
          </p:cNvPr>
          <p:cNvSpPr>
            <a:spLocks noGrp="1"/>
          </p:cNvSpPr>
          <p:nvPr>
            <p:ph type="ctrTitle"/>
          </p:nvPr>
        </p:nvSpPr>
        <p:spPr>
          <a:xfrm>
            <a:off x="628768" y="461063"/>
            <a:ext cx="8140478" cy="601875"/>
          </a:xfrm>
        </p:spPr>
        <p:txBody>
          <a:bodyPr>
            <a:normAutofit/>
          </a:bodyPr>
          <a:lstStyle/>
          <a:p>
            <a:r>
              <a:rPr lang="en-US" sz="3600" dirty="0"/>
              <a:t>Leaders in the health field</a:t>
            </a:r>
          </a:p>
        </p:txBody>
      </p:sp>
      <p:sp>
        <p:nvSpPr>
          <p:cNvPr id="7" name="Content Placeholder 1">
            <a:extLst>
              <a:ext uri="{FF2B5EF4-FFF2-40B4-BE49-F238E27FC236}">
                <a16:creationId xmlns:a16="http://schemas.microsoft.com/office/drawing/2014/main" xmlns="" id="{E4DFB403-AC25-45EE-96D7-7481ADF32FE2}"/>
              </a:ext>
            </a:extLst>
          </p:cNvPr>
          <p:cNvSpPr txBox="1">
            <a:spLocks/>
          </p:cNvSpPr>
          <p:nvPr/>
        </p:nvSpPr>
        <p:spPr bwMode="auto">
          <a:xfrm>
            <a:off x="628652" y="2032000"/>
            <a:ext cx="5996083" cy="422153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0" indent="0" algn="l" defTabSz="609585" rtl="0" fontAlgn="base">
              <a:spcBef>
                <a:spcPts val="2133"/>
              </a:spcBef>
              <a:spcAft>
                <a:spcPct val="0"/>
              </a:spcAft>
              <a:buClr>
                <a:schemeClr val="bg2"/>
              </a:buClr>
              <a:buSzPct val="25000"/>
              <a:buFont typeface="Arial"/>
              <a:buChar char="•"/>
              <a:defRPr sz="2400" kern="1200">
                <a:solidFill>
                  <a:srgbClr val="6C6B6E"/>
                </a:solidFill>
                <a:latin typeface="+mn-lt"/>
                <a:ea typeface="ＭＳ Ｐゴシック" charset="0"/>
                <a:cs typeface="ＭＳ Ｐゴシック" charset="0"/>
              </a:defRPr>
            </a:lvl1pPr>
            <a:lvl2pPr marL="377943" indent="-256026" algn="l" defTabSz="609585" rtl="0" fontAlgn="base">
              <a:spcBef>
                <a:spcPts val="800"/>
              </a:spcBef>
              <a:spcAft>
                <a:spcPct val="0"/>
              </a:spcAft>
              <a:buClr>
                <a:schemeClr val="tx2"/>
              </a:buClr>
              <a:buFont typeface="Arial"/>
              <a:buChar char="•"/>
              <a:defRPr sz="2400" kern="1200">
                <a:solidFill>
                  <a:srgbClr val="6C6B6E"/>
                </a:solidFill>
                <a:latin typeface="+mn-lt"/>
                <a:ea typeface="ＭＳ Ｐゴシック" charset="0"/>
                <a:cs typeface="+mn-cs"/>
              </a:defRPr>
            </a:lvl2pPr>
            <a:lvl3pPr marL="792460" indent="-304792" algn="l" defTabSz="609585" rtl="0" fontAlgn="base">
              <a:spcBef>
                <a:spcPts val="800"/>
              </a:spcBef>
              <a:spcAft>
                <a:spcPct val="0"/>
              </a:spcAft>
              <a:buFont typeface="Arial" charset="0"/>
              <a:buChar char="•"/>
              <a:defRPr sz="2400" kern="1200">
                <a:solidFill>
                  <a:srgbClr val="6C6B6E"/>
                </a:solidFill>
                <a:latin typeface="+mn-lt"/>
                <a:ea typeface="ＭＳ Ｐゴシック" charset="0"/>
                <a:cs typeface="+mn-cs"/>
              </a:defRPr>
            </a:lvl3pPr>
            <a:lvl4pPr marL="914377" indent="-304792" algn="l" defTabSz="609585" rtl="0" fontAlgn="base">
              <a:spcBef>
                <a:spcPct val="20000"/>
              </a:spcBef>
              <a:spcAft>
                <a:spcPct val="0"/>
              </a:spcAft>
              <a:buFont typeface="Lucida Grande"/>
              <a:buChar char="-"/>
              <a:defRPr sz="2400" kern="1200">
                <a:solidFill>
                  <a:srgbClr val="6C6B6E"/>
                </a:solidFill>
                <a:latin typeface="+mn-lt"/>
                <a:ea typeface="ＭＳ Ｐゴシック" charset="0"/>
                <a:cs typeface="+mn-cs"/>
              </a:defRPr>
            </a:lvl4pPr>
            <a:lvl5pPr marL="2743131" indent="-304792" algn="l" defTabSz="609585" rtl="0" fontAlgn="base">
              <a:spcBef>
                <a:spcPct val="20000"/>
              </a:spcBef>
              <a:spcAft>
                <a:spcPct val="0"/>
              </a:spcAft>
              <a:buFont typeface="Arial" charset="0"/>
              <a:buChar char="»"/>
              <a:defRPr sz="2667" kern="1200">
                <a:solidFill>
                  <a:srgbClr val="6C6B6E"/>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indent="-457200">
              <a:buClr>
                <a:schemeClr val="tx2"/>
              </a:buClr>
              <a:buSzPct val="100000"/>
              <a:buFont typeface="Arial" panose="020B0604020202020204" pitchFamily="34" charset="0"/>
              <a:buChar char="•"/>
            </a:pPr>
            <a:r>
              <a:rPr lang="en-US" sz="2800" dirty="0">
                <a:solidFill>
                  <a:schemeClr val="tx1"/>
                </a:solidFill>
              </a:rPr>
              <a:t>American College Health Association</a:t>
            </a:r>
          </a:p>
          <a:p>
            <a:pPr marL="457200" indent="-457200">
              <a:buClr>
                <a:schemeClr val="tx2"/>
              </a:buClr>
              <a:buSzPct val="100000"/>
              <a:buFont typeface="Arial" panose="020B0604020202020204" pitchFamily="34" charset="0"/>
              <a:buChar char="•"/>
            </a:pPr>
            <a:r>
              <a:rPr lang="en-US" sz="2800" dirty="0">
                <a:solidFill>
                  <a:schemeClr val="tx1"/>
                </a:solidFill>
              </a:rPr>
              <a:t>U.S. Department of Health and Human Services</a:t>
            </a:r>
          </a:p>
          <a:p>
            <a:pPr marL="457200" indent="-457200">
              <a:buClr>
                <a:schemeClr val="tx2"/>
              </a:buClr>
              <a:buSzPct val="100000"/>
              <a:buFont typeface="Arial" panose="020B0604020202020204" pitchFamily="34" charset="0"/>
              <a:buChar char="•"/>
            </a:pPr>
            <a:r>
              <a:rPr lang="en-US" sz="2800" dirty="0">
                <a:solidFill>
                  <a:schemeClr val="tx1"/>
                </a:solidFill>
              </a:rPr>
              <a:t>Truth Initiative grant</a:t>
            </a:r>
          </a:p>
          <a:p>
            <a:pPr marL="457200" indent="-457200">
              <a:buClr>
                <a:schemeClr val="tx2"/>
              </a:buClr>
              <a:buSzPct val="100000"/>
              <a:buFont typeface="Arial" panose="020B0604020202020204" pitchFamily="34" charset="0"/>
              <a:buChar char="•"/>
            </a:pPr>
            <a:r>
              <a:rPr lang="en-US" sz="2800" dirty="0">
                <a:solidFill>
                  <a:schemeClr val="tx1"/>
                </a:solidFill>
              </a:rPr>
              <a:t>American Cancer Society grant</a:t>
            </a:r>
          </a:p>
        </p:txBody>
      </p:sp>
      <p:pic>
        <p:nvPicPr>
          <p:cNvPr id="8" name="Picture 7">
            <a:extLst>
              <a:ext uri="{FF2B5EF4-FFF2-40B4-BE49-F238E27FC236}">
                <a16:creationId xmlns:a16="http://schemas.microsoft.com/office/drawing/2014/main" xmlns="" id="{E5867B25-76E1-4F78-B994-14A748FDC163}"/>
              </a:ext>
            </a:extLst>
          </p:cNvPr>
          <p:cNvPicPr>
            <a:picLocks noChangeAspect="1" noChangeArrowheads="1"/>
          </p:cNvPicPr>
          <p:nvPr/>
        </p:nvPicPr>
        <p:blipFill>
          <a:blip r:embed="rId3" cstate="print"/>
          <a:srcRect/>
          <a:stretch>
            <a:fillRect/>
          </a:stretch>
        </p:blipFill>
        <p:spPr bwMode="auto">
          <a:xfrm>
            <a:off x="6923314" y="1720874"/>
            <a:ext cx="4041786" cy="4250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4895028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FD349A5-24F2-453E-AFEF-92C7903BE1F1}"/>
              </a:ext>
            </a:extLst>
          </p:cNvPr>
          <p:cNvSpPr>
            <a:spLocks noGrp="1"/>
          </p:cNvSpPr>
          <p:nvPr>
            <p:ph type="ctrTitle"/>
          </p:nvPr>
        </p:nvSpPr>
        <p:spPr/>
        <p:txBody>
          <a:bodyPr>
            <a:normAutofit/>
          </a:bodyPr>
          <a:lstStyle/>
          <a:p>
            <a:r>
              <a:rPr lang="en-US" sz="3600" dirty="0"/>
              <a:t>Model policies</a:t>
            </a:r>
          </a:p>
        </p:txBody>
      </p:sp>
      <p:sp>
        <p:nvSpPr>
          <p:cNvPr id="4" name="Content Placeholder 3">
            <a:extLst>
              <a:ext uri="{FF2B5EF4-FFF2-40B4-BE49-F238E27FC236}">
                <a16:creationId xmlns:a16="http://schemas.microsoft.com/office/drawing/2014/main" xmlns="" id="{B01F1E30-4B37-4DA3-80B6-EED0E8E5598C}"/>
              </a:ext>
            </a:extLst>
          </p:cNvPr>
          <p:cNvSpPr>
            <a:spLocks noGrp="1"/>
          </p:cNvSpPr>
          <p:nvPr>
            <p:ph sz="quarter" idx="13"/>
          </p:nvPr>
        </p:nvSpPr>
        <p:spPr>
          <a:xfrm>
            <a:off x="628653" y="1608667"/>
            <a:ext cx="9716350" cy="4644869"/>
          </a:xfrm>
        </p:spPr>
        <p:txBody>
          <a:bodyPr>
            <a:normAutofit/>
          </a:bodyPr>
          <a:lstStyle/>
          <a:p>
            <a:pPr>
              <a:spcBef>
                <a:spcPts val="0"/>
              </a:spcBef>
              <a:spcAft>
                <a:spcPts val="1200"/>
              </a:spcAft>
            </a:pPr>
            <a:r>
              <a:rPr lang="en-US" sz="2800" dirty="0">
                <a:solidFill>
                  <a:schemeClr val="tx1"/>
                </a:solidFill>
              </a:rPr>
              <a:t>Available on Basecamp</a:t>
            </a:r>
          </a:p>
          <a:p>
            <a:pPr lvl="1">
              <a:spcBef>
                <a:spcPts val="0"/>
              </a:spcBef>
              <a:spcAft>
                <a:spcPts val="1200"/>
              </a:spcAft>
            </a:pPr>
            <a:r>
              <a:rPr lang="en-US" sz="2800" dirty="0">
                <a:solidFill>
                  <a:schemeClr val="tx1"/>
                </a:solidFill>
                <a:cs typeface="Arial" panose="020B0604020202020204" pitchFamily="34" charset="0"/>
              </a:rPr>
              <a:t>Model Policy for a </a:t>
            </a:r>
            <a:r>
              <a:rPr lang="en-US" sz="2800" b="1" dirty="0">
                <a:solidFill>
                  <a:schemeClr val="tx1"/>
                </a:solidFill>
                <a:cs typeface="Arial" panose="020B0604020202020204" pitchFamily="34" charset="0"/>
              </a:rPr>
              <a:t>Smoke-Free </a:t>
            </a:r>
            <a:r>
              <a:rPr lang="en-US" sz="2800" dirty="0">
                <a:solidFill>
                  <a:schemeClr val="tx1"/>
                </a:solidFill>
                <a:cs typeface="Arial" panose="020B0604020202020204" pitchFamily="34" charset="0"/>
              </a:rPr>
              <a:t>College/University</a:t>
            </a:r>
          </a:p>
          <a:p>
            <a:pPr marL="121917" lvl="1" indent="0">
              <a:spcBef>
                <a:spcPts val="0"/>
              </a:spcBef>
              <a:spcAft>
                <a:spcPts val="1200"/>
              </a:spcAft>
              <a:buNone/>
            </a:pPr>
            <a:r>
              <a:rPr lang="en-US" u="sng" dirty="0">
                <a:solidFill>
                  <a:schemeClr val="tx1"/>
                </a:solidFill>
                <a:cs typeface="Arial" panose="020B0604020202020204" pitchFamily="34" charset="0"/>
                <a:hlinkClick r:id="rId3"/>
              </a:rPr>
              <a:t>http://no-smoke.org/pdf/modeluniversitypolicy.pdf</a:t>
            </a:r>
            <a:endParaRPr lang="en-US" u="sng" dirty="0">
              <a:solidFill>
                <a:schemeClr val="tx1"/>
              </a:solidFill>
              <a:cs typeface="Arial" panose="020B0604020202020204" pitchFamily="34" charset="0"/>
            </a:endParaRPr>
          </a:p>
          <a:p>
            <a:pPr marL="121917" lvl="1" indent="0">
              <a:spcBef>
                <a:spcPts val="0"/>
              </a:spcBef>
              <a:spcAft>
                <a:spcPts val="1200"/>
              </a:spcAft>
              <a:buNone/>
            </a:pPr>
            <a:endParaRPr lang="en-US" u="sng" dirty="0">
              <a:solidFill>
                <a:schemeClr val="tx1"/>
              </a:solidFill>
              <a:cs typeface="Arial" panose="020B0604020202020204" pitchFamily="34" charset="0"/>
            </a:endParaRPr>
          </a:p>
          <a:p>
            <a:pPr lvl="1">
              <a:spcBef>
                <a:spcPts val="0"/>
              </a:spcBef>
              <a:spcAft>
                <a:spcPts val="1200"/>
              </a:spcAft>
            </a:pPr>
            <a:r>
              <a:rPr lang="en-US" sz="2800" dirty="0">
                <a:solidFill>
                  <a:schemeClr val="tx1"/>
                </a:solidFill>
                <a:cs typeface="Arial" panose="020B0604020202020204" pitchFamily="34" charset="0"/>
              </a:rPr>
              <a:t>Model Policy for a </a:t>
            </a:r>
            <a:r>
              <a:rPr lang="en-US" sz="2800" b="1" dirty="0">
                <a:solidFill>
                  <a:schemeClr val="tx1"/>
                </a:solidFill>
                <a:cs typeface="Arial" panose="020B0604020202020204" pitchFamily="34" charset="0"/>
              </a:rPr>
              <a:t>Tobacco-Free </a:t>
            </a:r>
            <a:r>
              <a:rPr lang="en-US" sz="2800" dirty="0">
                <a:solidFill>
                  <a:schemeClr val="tx1"/>
                </a:solidFill>
                <a:cs typeface="Arial" panose="020B0604020202020204" pitchFamily="34" charset="0"/>
              </a:rPr>
              <a:t>College/University</a:t>
            </a:r>
          </a:p>
          <a:p>
            <a:pPr marL="121917" lvl="1" indent="0">
              <a:spcBef>
                <a:spcPts val="0"/>
              </a:spcBef>
              <a:spcAft>
                <a:spcPts val="1200"/>
              </a:spcAft>
              <a:buNone/>
            </a:pPr>
            <a:r>
              <a:rPr lang="en-US" u="sng" dirty="0">
                <a:solidFill>
                  <a:schemeClr val="tx1"/>
                </a:solidFill>
                <a:cs typeface="Arial" panose="020B0604020202020204" pitchFamily="34" charset="0"/>
                <a:hlinkClick r:id="rId4"/>
              </a:rPr>
              <a:t>http://no-smoke.org/pdf/modeluniversitytobaccofreepolicy.pdf</a:t>
            </a:r>
            <a:r>
              <a:rPr lang="en-US" dirty="0">
                <a:solidFill>
                  <a:schemeClr val="tx1"/>
                </a:solidFill>
                <a:cs typeface="Arial" panose="020B0604020202020204" pitchFamily="34" charset="0"/>
              </a:rPr>
              <a:t> </a:t>
            </a:r>
          </a:p>
          <a:p>
            <a:pPr algn="ctr">
              <a:spcBef>
                <a:spcPts val="0"/>
              </a:spcBef>
              <a:spcAft>
                <a:spcPts val="1200"/>
              </a:spcAft>
            </a:pPr>
            <a:endParaRPr lang="en-US" sz="2800" dirty="0">
              <a:solidFill>
                <a:schemeClr val="tx1"/>
              </a:solidFill>
            </a:endParaRPr>
          </a:p>
          <a:p>
            <a:pPr algn="ctr">
              <a:spcBef>
                <a:spcPts val="0"/>
              </a:spcBef>
              <a:spcAft>
                <a:spcPts val="1200"/>
              </a:spcAft>
            </a:pPr>
            <a:r>
              <a:rPr lang="en-US" sz="3200" dirty="0">
                <a:solidFill>
                  <a:schemeClr val="tx1"/>
                </a:solidFill>
              </a:rPr>
              <a:t>Start with clean model policy language</a:t>
            </a:r>
          </a:p>
          <a:p>
            <a:endParaRPr lang="en-US" dirty="0"/>
          </a:p>
        </p:txBody>
      </p:sp>
    </p:spTree>
    <p:extLst>
      <p:ext uri="{BB962C8B-B14F-4D97-AF65-F5344CB8AC3E}">
        <p14:creationId xmlns:p14="http://schemas.microsoft.com/office/powerpoint/2010/main" val="12502947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B86EC1E-7463-4324-908B-03271CD4E5CA}"/>
              </a:ext>
            </a:extLst>
          </p:cNvPr>
          <p:cNvSpPr>
            <a:spLocks noGrp="1"/>
          </p:cNvSpPr>
          <p:nvPr>
            <p:ph type="ctrTitle"/>
          </p:nvPr>
        </p:nvSpPr>
        <p:spPr>
          <a:xfrm>
            <a:off x="628768" y="461063"/>
            <a:ext cx="7712799" cy="601875"/>
          </a:xfrm>
        </p:spPr>
        <p:txBody>
          <a:bodyPr>
            <a:normAutofit/>
          </a:bodyPr>
          <a:lstStyle/>
          <a:p>
            <a:r>
              <a:rPr lang="en-US" sz="3600" dirty="0"/>
              <a:t>Policy Formation Process</a:t>
            </a:r>
          </a:p>
        </p:txBody>
      </p:sp>
      <p:sp>
        <p:nvSpPr>
          <p:cNvPr id="4" name="Content Placeholder 3">
            <a:extLst>
              <a:ext uri="{FF2B5EF4-FFF2-40B4-BE49-F238E27FC236}">
                <a16:creationId xmlns:a16="http://schemas.microsoft.com/office/drawing/2014/main" xmlns="" id="{6FD85AA2-9D21-4A3E-8B77-08B68DF2F5C0}"/>
              </a:ext>
            </a:extLst>
          </p:cNvPr>
          <p:cNvSpPr>
            <a:spLocks noGrp="1"/>
          </p:cNvSpPr>
          <p:nvPr>
            <p:ph sz="quarter" idx="13"/>
          </p:nvPr>
        </p:nvSpPr>
        <p:spPr>
          <a:xfrm>
            <a:off x="628653" y="1608667"/>
            <a:ext cx="8496686" cy="4644869"/>
          </a:xfrm>
        </p:spPr>
        <p:txBody>
          <a:bodyPr>
            <a:normAutofit/>
          </a:bodyPr>
          <a:lstStyle/>
          <a:p>
            <a:pPr marL="342900" indent="-342900">
              <a:buClr>
                <a:schemeClr val="tx2"/>
              </a:buClr>
              <a:buSzPct val="100000"/>
            </a:pPr>
            <a:r>
              <a:rPr lang="en-US" sz="2600" dirty="0">
                <a:solidFill>
                  <a:prstClr val="black"/>
                </a:solidFill>
                <a:cs typeface="Arial"/>
              </a:rPr>
              <a:t>Let the campus community know that the process is starting</a:t>
            </a:r>
          </a:p>
          <a:p>
            <a:pPr lvl="1" indent="0">
              <a:buSzPct val="100000"/>
              <a:buNone/>
            </a:pPr>
            <a:r>
              <a:rPr lang="en-US" sz="2600" dirty="0">
                <a:solidFill>
                  <a:prstClr val="black"/>
                </a:solidFill>
                <a:cs typeface="Arial"/>
              </a:rPr>
              <a:t>- Start a webpage and include quit smoking resources</a:t>
            </a:r>
          </a:p>
          <a:p>
            <a:pPr lvl="1" indent="0">
              <a:buSzPct val="100000"/>
              <a:buNone/>
            </a:pPr>
            <a:r>
              <a:rPr lang="en-US" sz="2600" dirty="0">
                <a:solidFill>
                  <a:prstClr val="black"/>
                </a:solidFill>
                <a:cs typeface="Arial"/>
              </a:rPr>
              <a:t>- Continually update on progress</a:t>
            </a:r>
            <a:endParaRPr lang="en-US" sz="2600" b="1" dirty="0">
              <a:solidFill>
                <a:prstClr val="black"/>
              </a:solidFill>
              <a:cs typeface="Arial"/>
            </a:endParaRPr>
          </a:p>
          <a:p>
            <a:pPr marL="342900" indent="-342900">
              <a:buClr>
                <a:schemeClr val="tx2"/>
              </a:buClr>
              <a:buSzPct val="100000"/>
            </a:pPr>
            <a:r>
              <a:rPr lang="en-US" sz="2600" dirty="0">
                <a:solidFill>
                  <a:prstClr val="black"/>
                </a:solidFill>
                <a:cs typeface="Arial"/>
              </a:rPr>
              <a:t>Surveys as a means of communication</a:t>
            </a:r>
          </a:p>
          <a:p>
            <a:pPr marL="342900" indent="-342900">
              <a:buClr>
                <a:schemeClr val="tx2"/>
              </a:buClr>
              <a:buSzPct val="100000"/>
            </a:pPr>
            <a:r>
              <a:rPr lang="en-US" sz="2600" dirty="0">
                <a:solidFill>
                  <a:prstClr val="black"/>
                </a:solidFill>
                <a:cs typeface="Arial"/>
              </a:rPr>
              <a:t>Make sure union or bargaining unit representative are part of the conversation from the beginning.</a:t>
            </a:r>
          </a:p>
          <a:p>
            <a:pPr marL="342900" indent="-342900">
              <a:buClr>
                <a:schemeClr val="tx2"/>
              </a:buClr>
              <a:buSzPct val="100000"/>
            </a:pPr>
            <a:r>
              <a:rPr lang="en-US" sz="2600" dirty="0">
                <a:solidFill>
                  <a:prstClr val="black"/>
                </a:solidFill>
                <a:cs typeface="Arial"/>
              </a:rPr>
              <a:t>Communicate with neighbors</a:t>
            </a:r>
          </a:p>
          <a:p>
            <a:pPr marL="342900" indent="-342900">
              <a:buClr>
                <a:schemeClr val="tx2"/>
              </a:buClr>
              <a:buSzPct val="100000"/>
            </a:pPr>
            <a:endParaRPr lang="en-US" sz="2600" dirty="0">
              <a:solidFill>
                <a:prstClr val="black"/>
              </a:solidFill>
              <a:cs typeface="Arial"/>
            </a:endParaRPr>
          </a:p>
          <a:p>
            <a:endParaRPr lang="en-US" dirty="0"/>
          </a:p>
        </p:txBody>
      </p:sp>
    </p:spTree>
    <p:extLst>
      <p:ext uri="{BB962C8B-B14F-4D97-AF65-F5344CB8AC3E}">
        <p14:creationId xmlns:p14="http://schemas.microsoft.com/office/powerpoint/2010/main" val="21300051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50DB1B3-AC4B-4811-B7ED-3A508DA43F9E}"/>
              </a:ext>
            </a:extLst>
          </p:cNvPr>
          <p:cNvSpPr>
            <a:spLocks noGrp="1"/>
          </p:cNvSpPr>
          <p:nvPr>
            <p:ph type="ctrTitle"/>
          </p:nvPr>
        </p:nvSpPr>
        <p:spPr/>
        <p:txBody>
          <a:bodyPr>
            <a:normAutofit/>
          </a:bodyPr>
          <a:lstStyle/>
          <a:p>
            <a:r>
              <a:rPr lang="en-US" sz="3600" dirty="0"/>
              <a:t>Do’s</a:t>
            </a:r>
          </a:p>
        </p:txBody>
      </p:sp>
      <p:sp>
        <p:nvSpPr>
          <p:cNvPr id="4" name="Content Placeholder 3">
            <a:extLst>
              <a:ext uri="{FF2B5EF4-FFF2-40B4-BE49-F238E27FC236}">
                <a16:creationId xmlns:a16="http://schemas.microsoft.com/office/drawing/2014/main" xmlns="" id="{ACA5B94E-1940-4743-8C25-AF4FA49F6824}"/>
              </a:ext>
            </a:extLst>
          </p:cNvPr>
          <p:cNvSpPr>
            <a:spLocks noGrp="1"/>
          </p:cNvSpPr>
          <p:nvPr>
            <p:ph sz="quarter" idx="13"/>
          </p:nvPr>
        </p:nvSpPr>
        <p:spPr>
          <a:xfrm>
            <a:off x="628653" y="1608667"/>
            <a:ext cx="9495061" cy="4644869"/>
          </a:xfrm>
        </p:spPr>
        <p:txBody>
          <a:bodyPr>
            <a:normAutofit fontScale="92500" lnSpcReduction="20000"/>
          </a:bodyPr>
          <a:lstStyle/>
          <a:p>
            <a:pPr marL="342900" indent="-342900">
              <a:lnSpc>
                <a:spcPct val="150000"/>
              </a:lnSpc>
              <a:buClr>
                <a:schemeClr val="tx2"/>
              </a:buClr>
              <a:buSzPct val="100000"/>
              <a:buFont typeface="Arial" panose="020B0604020202020204" pitchFamily="34" charset="0"/>
              <a:buChar char="•"/>
            </a:pPr>
            <a:r>
              <a:rPr lang="en-US" sz="2800" dirty="0">
                <a:solidFill>
                  <a:schemeClr val="tx1"/>
                </a:solidFill>
              </a:rPr>
              <a:t>WHY did the college adopt the policy?</a:t>
            </a:r>
          </a:p>
          <a:p>
            <a:pPr marL="342900" indent="-342900">
              <a:lnSpc>
                <a:spcPct val="150000"/>
              </a:lnSpc>
              <a:buClr>
                <a:schemeClr val="tx2"/>
              </a:buClr>
              <a:buSzPct val="100000"/>
              <a:buFont typeface="Arial" panose="020B0604020202020204" pitchFamily="34" charset="0"/>
              <a:buChar char="•"/>
            </a:pPr>
            <a:r>
              <a:rPr lang="en-US" sz="2800" dirty="0">
                <a:solidFill>
                  <a:schemeClr val="tx1"/>
                </a:solidFill>
              </a:rPr>
              <a:t>WHEN does the policy take effect?</a:t>
            </a:r>
          </a:p>
          <a:p>
            <a:pPr marL="342900" indent="-342900">
              <a:lnSpc>
                <a:spcPct val="150000"/>
              </a:lnSpc>
              <a:buClr>
                <a:schemeClr val="tx2"/>
              </a:buClr>
              <a:buSzPct val="100000"/>
              <a:buFont typeface="Arial" panose="020B0604020202020204" pitchFamily="34" charset="0"/>
              <a:buChar char="•"/>
            </a:pPr>
            <a:r>
              <a:rPr lang="en-US" sz="2800" dirty="0">
                <a:solidFill>
                  <a:schemeClr val="tx1"/>
                </a:solidFill>
              </a:rPr>
              <a:t>WHAT tobacco products does it include?</a:t>
            </a:r>
          </a:p>
          <a:p>
            <a:pPr marL="342900" indent="-342900">
              <a:lnSpc>
                <a:spcPct val="150000"/>
              </a:lnSpc>
              <a:buClr>
                <a:schemeClr val="tx2"/>
              </a:buClr>
              <a:buSzPct val="100000"/>
              <a:buFont typeface="Arial" panose="020B0604020202020204" pitchFamily="34" charset="0"/>
              <a:buChar char="•"/>
            </a:pPr>
            <a:r>
              <a:rPr lang="en-US" sz="2800" dirty="0">
                <a:solidFill>
                  <a:schemeClr val="tx1"/>
                </a:solidFill>
              </a:rPr>
              <a:t>WHERE does the policy apply?</a:t>
            </a:r>
          </a:p>
          <a:p>
            <a:pPr marL="342900" indent="-342900">
              <a:lnSpc>
                <a:spcPct val="150000"/>
              </a:lnSpc>
              <a:buClr>
                <a:schemeClr val="tx2"/>
              </a:buClr>
              <a:buSzPct val="100000"/>
              <a:buFont typeface="Arial" panose="020B0604020202020204" pitchFamily="34" charset="0"/>
              <a:buChar char="•"/>
            </a:pPr>
            <a:r>
              <a:rPr lang="en-US" sz="2800" dirty="0">
                <a:solidFill>
                  <a:schemeClr val="tx1"/>
                </a:solidFill>
              </a:rPr>
              <a:t>TO WHOM does the policy apply?</a:t>
            </a:r>
          </a:p>
          <a:p>
            <a:pPr marL="342900" indent="-342900">
              <a:lnSpc>
                <a:spcPct val="150000"/>
              </a:lnSpc>
              <a:buClr>
                <a:schemeClr val="tx2"/>
              </a:buClr>
              <a:buSzPct val="100000"/>
              <a:buFont typeface="Arial" panose="020B0604020202020204" pitchFamily="34" charset="0"/>
              <a:buChar char="•"/>
            </a:pPr>
            <a:r>
              <a:rPr lang="en-US" sz="2800" dirty="0">
                <a:solidFill>
                  <a:schemeClr val="tx1"/>
                </a:solidFill>
              </a:rPr>
              <a:t>HOW will it be enforced and WHO is responsible?</a:t>
            </a:r>
          </a:p>
          <a:p>
            <a:pPr>
              <a:buNone/>
            </a:pPr>
            <a:endParaRPr lang="en-US" dirty="0"/>
          </a:p>
        </p:txBody>
      </p:sp>
    </p:spTree>
    <p:extLst>
      <p:ext uri="{BB962C8B-B14F-4D97-AF65-F5344CB8AC3E}">
        <p14:creationId xmlns:p14="http://schemas.microsoft.com/office/powerpoint/2010/main" val="78636219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79D67F7-7095-40D3-B075-2548D8CA988A}"/>
              </a:ext>
            </a:extLst>
          </p:cNvPr>
          <p:cNvSpPr>
            <a:spLocks noGrp="1"/>
          </p:cNvSpPr>
          <p:nvPr>
            <p:ph type="ctrTitle"/>
          </p:nvPr>
        </p:nvSpPr>
        <p:spPr>
          <a:xfrm>
            <a:off x="481696" y="346763"/>
            <a:ext cx="9462404" cy="943194"/>
          </a:xfrm>
        </p:spPr>
        <p:txBody>
          <a:bodyPr>
            <a:normAutofit/>
          </a:bodyPr>
          <a:lstStyle/>
          <a:p>
            <a:r>
              <a:rPr lang="en-US" sz="3600" dirty="0"/>
              <a:t>Example: Reedley College, California</a:t>
            </a:r>
          </a:p>
        </p:txBody>
      </p:sp>
      <p:sp>
        <p:nvSpPr>
          <p:cNvPr id="4" name="Content Placeholder 3">
            <a:extLst>
              <a:ext uri="{FF2B5EF4-FFF2-40B4-BE49-F238E27FC236}">
                <a16:creationId xmlns:a16="http://schemas.microsoft.com/office/drawing/2014/main" xmlns="" id="{722452A0-AB5D-4296-BE9F-EBB6051BEA7B}"/>
              </a:ext>
            </a:extLst>
          </p:cNvPr>
          <p:cNvSpPr>
            <a:spLocks noGrp="1"/>
          </p:cNvSpPr>
          <p:nvPr>
            <p:ph sz="quarter" idx="13"/>
          </p:nvPr>
        </p:nvSpPr>
        <p:spPr>
          <a:xfrm>
            <a:off x="628653" y="1608667"/>
            <a:ext cx="9168490" cy="4644869"/>
          </a:xfrm>
        </p:spPr>
        <p:txBody>
          <a:bodyPr>
            <a:normAutofit/>
          </a:bodyPr>
          <a:lstStyle/>
          <a:p>
            <a:r>
              <a:rPr lang="en-US" sz="2800" dirty="0">
                <a:solidFill>
                  <a:schemeClr val="tx1"/>
                </a:solidFill>
              </a:rPr>
              <a:t>Reedley College is a smoke and tobacco free campus effective November 17, 2016. This action confirms our commitment to creating a clean and safe learning environment for students, staff, volunteers and visitors.</a:t>
            </a:r>
          </a:p>
          <a:p>
            <a:r>
              <a:rPr lang="en-US" sz="2800" dirty="0">
                <a:solidFill>
                  <a:schemeClr val="tx1"/>
                </a:solidFill>
              </a:rPr>
              <a:t>Use of all tobacco products, including cigarettes, cigars, pipes, all forms of smokeless tobacco, and electronic cigarettes are prohibited in all property owned or controlled by Reedley College.</a:t>
            </a:r>
          </a:p>
          <a:p>
            <a:endParaRPr lang="en-US" dirty="0"/>
          </a:p>
        </p:txBody>
      </p:sp>
    </p:spTree>
    <p:extLst>
      <p:ext uri="{BB962C8B-B14F-4D97-AF65-F5344CB8AC3E}">
        <p14:creationId xmlns:p14="http://schemas.microsoft.com/office/powerpoint/2010/main" val="2015041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A997BA0-A647-4460-BE12-835D4E6D026A}"/>
              </a:ext>
            </a:extLst>
          </p:cNvPr>
          <p:cNvSpPr>
            <a:spLocks noGrp="1"/>
          </p:cNvSpPr>
          <p:nvPr>
            <p:ph type="ctrTitle"/>
          </p:nvPr>
        </p:nvSpPr>
        <p:spPr/>
        <p:txBody>
          <a:bodyPr>
            <a:normAutofit/>
          </a:bodyPr>
          <a:lstStyle/>
          <a:p>
            <a:r>
              <a:rPr lang="en-US" sz="3600" dirty="0"/>
              <a:t>Reedley College (</a:t>
            </a:r>
            <a:r>
              <a:rPr lang="en-US" sz="3600" dirty="0" err="1"/>
              <a:t>cont</a:t>
            </a:r>
            <a:r>
              <a:rPr lang="en-US" sz="3600" dirty="0"/>
              <a:t>)</a:t>
            </a:r>
          </a:p>
        </p:txBody>
      </p:sp>
      <p:sp>
        <p:nvSpPr>
          <p:cNvPr id="4" name="Content Placeholder 3">
            <a:extLst>
              <a:ext uri="{FF2B5EF4-FFF2-40B4-BE49-F238E27FC236}">
                <a16:creationId xmlns:a16="http://schemas.microsoft.com/office/drawing/2014/main" xmlns="" id="{76299497-025D-481A-87AD-AF375D6C377E}"/>
              </a:ext>
            </a:extLst>
          </p:cNvPr>
          <p:cNvSpPr>
            <a:spLocks noGrp="1"/>
          </p:cNvSpPr>
          <p:nvPr>
            <p:ph sz="quarter" idx="13"/>
          </p:nvPr>
        </p:nvSpPr>
        <p:spPr>
          <a:xfrm>
            <a:off x="628768" y="2033210"/>
            <a:ext cx="9152161" cy="4644869"/>
          </a:xfrm>
        </p:spPr>
        <p:txBody>
          <a:bodyPr>
            <a:normAutofit/>
          </a:bodyPr>
          <a:lstStyle/>
          <a:p>
            <a:r>
              <a:rPr lang="en-US" sz="2800" dirty="0">
                <a:solidFill>
                  <a:schemeClr val="tx1"/>
                </a:solidFill>
              </a:rPr>
              <a:t>This includes: grounds and buildings, athletic areas, college vehicles, college rented vehicles, carts, parking lots and farm land. </a:t>
            </a:r>
          </a:p>
          <a:p>
            <a:r>
              <a:rPr lang="en-US" sz="2800" dirty="0">
                <a:solidFill>
                  <a:schemeClr val="tx1"/>
                </a:solidFill>
              </a:rPr>
              <a:t>The policy also applies to Madera Community College Center and Oakhurst Community College Center. </a:t>
            </a:r>
          </a:p>
        </p:txBody>
      </p:sp>
    </p:spTree>
    <p:extLst>
      <p:ext uri="{BB962C8B-B14F-4D97-AF65-F5344CB8AC3E}">
        <p14:creationId xmlns:p14="http://schemas.microsoft.com/office/powerpoint/2010/main" val="3977264394"/>
      </p:ext>
    </p:extLst>
  </p:cSld>
  <p:clrMapOvr>
    <a:masterClrMapping/>
  </p:clrMapOvr>
  <p:transition spd="med">
    <p:fade/>
  </p:transition>
</p:sld>
</file>

<file path=ppt/theme/theme1.xml><?xml version="1.0" encoding="utf-8"?>
<a:theme xmlns:a="http://schemas.openxmlformats.org/drawingml/2006/main" name="1_Office Theme">
  <a:themeElements>
    <a:clrScheme name="NEW TI COLORS">
      <a:dk1>
        <a:srgbClr val="3D3935"/>
      </a:dk1>
      <a:lt1>
        <a:sysClr val="window" lastClr="FFFFFF"/>
      </a:lt1>
      <a:dk2>
        <a:srgbClr val="FF7900"/>
      </a:dk2>
      <a:lt2>
        <a:srgbClr val="FFFFFF"/>
      </a:lt2>
      <a:accent1>
        <a:srgbClr val="FF7900"/>
      </a:accent1>
      <a:accent2>
        <a:srgbClr val="B5CD35"/>
      </a:accent2>
      <a:accent3>
        <a:srgbClr val="00778B"/>
      </a:accent3>
      <a:accent4>
        <a:srgbClr val="910048"/>
      </a:accent4>
      <a:accent5>
        <a:srgbClr val="C55F02"/>
      </a:accent5>
      <a:accent6>
        <a:srgbClr val="6C0039"/>
      </a:accent6>
      <a:hlink>
        <a:srgbClr val="B2D241"/>
      </a:hlink>
      <a:folHlink>
        <a:srgbClr val="63636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3356</TotalTime>
  <Words>1957</Words>
  <Application>Microsoft Office PowerPoint</Application>
  <PresentationFormat>Widescreen</PresentationFormat>
  <Paragraphs>258</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ＭＳ Ｐゴシック</vt:lpstr>
      <vt:lpstr>Arial</vt:lpstr>
      <vt:lpstr>Calibri</vt:lpstr>
      <vt:lpstr>Lucida Grande</vt:lpstr>
      <vt:lpstr>Palatino Linotype</vt:lpstr>
      <vt:lpstr>Wingdings 2</vt:lpstr>
      <vt:lpstr>1_Office Theme</vt:lpstr>
      <vt:lpstr>Drafting Your Policy</vt:lpstr>
      <vt:lpstr>100% smoke or tobacco-free policy</vt:lpstr>
      <vt:lpstr>Growing momentum</vt:lpstr>
      <vt:lpstr>Leaders in the health field</vt:lpstr>
      <vt:lpstr>Model policies</vt:lpstr>
      <vt:lpstr>Policy Formation Process</vt:lpstr>
      <vt:lpstr>Do’s</vt:lpstr>
      <vt:lpstr>Example: Reedley College, California</vt:lpstr>
      <vt:lpstr>Reedley College (cont)</vt:lpstr>
      <vt:lpstr>Community College of Allegheny County</vt:lpstr>
      <vt:lpstr>Community College of Allegheny County</vt:lpstr>
      <vt:lpstr>Community College of Allegheny County</vt:lpstr>
      <vt:lpstr>Community College of Allegheny County</vt:lpstr>
      <vt:lpstr>Community College of Allegheny County</vt:lpstr>
      <vt:lpstr>Acceptable exemptions</vt:lpstr>
      <vt:lpstr>Heartland Community College, Illinois</vt:lpstr>
      <vt:lpstr>Don’ts</vt:lpstr>
      <vt:lpstr>Compliance</vt:lpstr>
      <vt:lpstr>Enforcement: Two approaches</vt:lpstr>
      <vt:lpstr>Voluntary compliance</vt:lpstr>
      <vt:lpstr>Disciplinary</vt:lpstr>
      <vt:lpstr>Administrative fine</vt:lpstr>
      <vt:lpstr>Example: University of Kentucky</vt:lpstr>
      <vt:lpstr>UKY: Student ambassadors</vt:lpstr>
      <vt:lpstr>UKY: Scripting example</vt:lpstr>
      <vt:lpstr>PowerPoint Presentation</vt:lpstr>
      <vt:lpstr>UKY: Scripting example</vt:lpstr>
      <vt:lpstr>UKY: Reporting violations</vt:lpstr>
      <vt:lpstr>UKY: Online violation report form</vt:lpstr>
      <vt:lpstr>Resources</vt:lpstr>
      <vt:lpstr>More resources</vt:lpstr>
      <vt:lpstr>Discussion questions</vt:lpstr>
      <vt:lpstr>Question and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Tobacco-Free College Program  Grantee Orientation</dc:title>
  <dc:creator>Kristen Tertzakian</dc:creator>
  <cp:lastModifiedBy>RITCN</cp:lastModifiedBy>
  <cp:revision>100</cp:revision>
  <cp:lastPrinted>2018-04-04T22:05:52Z</cp:lastPrinted>
  <dcterms:created xsi:type="dcterms:W3CDTF">2018-01-31T22:06:05Z</dcterms:created>
  <dcterms:modified xsi:type="dcterms:W3CDTF">2018-04-11T13:19:06Z</dcterms:modified>
</cp:coreProperties>
</file>